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9"/>
  </p:notesMasterIdLst>
  <p:sldIdLst>
    <p:sldId id="342" r:id="rId2"/>
    <p:sldId id="343" r:id="rId3"/>
    <p:sldId id="293" r:id="rId4"/>
    <p:sldId id="344" r:id="rId5"/>
    <p:sldId id="334" r:id="rId6"/>
    <p:sldId id="345" r:id="rId7"/>
    <p:sldId id="335" r:id="rId8"/>
    <p:sldId id="257" r:id="rId9"/>
    <p:sldId id="258" r:id="rId10"/>
    <p:sldId id="295" r:id="rId11"/>
    <p:sldId id="338" r:id="rId12"/>
    <p:sldId id="260" r:id="rId13"/>
    <p:sldId id="267" r:id="rId14"/>
    <p:sldId id="296" r:id="rId15"/>
    <p:sldId id="270" r:id="rId16"/>
    <p:sldId id="262" r:id="rId17"/>
    <p:sldId id="339" r:id="rId18"/>
    <p:sldId id="346" r:id="rId19"/>
    <p:sldId id="297" r:id="rId20"/>
    <p:sldId id="272" r:id="rId21"/>
    <p:sldId id="273" r:id="rId22"/>
    <p:sldId id="274" r:id="rId23"/>
    <p:sldId id="282" r:id="rId24"/>
    <p:sldId id="281" r:id="rId25"/>
    <p:sldId id="280" r:id="rId26"/>
    <p:sldId id="279" r:id="rId27"/>
    <p:sldId id="278" r:id="rId28"/>
    <p:sldId id="277" r:id="rId29"/>
    <p:sldId id="276" r:id="rId30"/>
    <p:sldId id="275" r:id="rId31"/>
    <p:sldId id="288" r:id="rId32"/>
    <p:sldId id="287" r:id="rId33"/>
    <p:sldId id="286" r:id="rId34"/>
    <p:sldId id="285" r:id="rId35"/>
    <p:sldId id="284" r:id="rId36"/>
    <p:sldId id="283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 Knezevic" initials="MK [2]" lastIdx="2" clrIdx="0">
    <p:extLst>
      <p:ext uri="{19B8F6BF-5375-455C-9EA6-DF929625EA0E}">
        <p15:presenceInfo xmlns:p15="http://schemas.microsoft.com/office/powerpoint/2012/main" userId="S::Mirjana.Knezevic@skgo.org::6463789b-ecc1-4883-a416-af264ccb14d7" providerId="AD"/>
      </p:ext>
    </p:extLst>
  </p:cmAuthor>
  <p:cmAuthor id="2" name="Milena Radomirovic" initials="MR" lastIdx="41" clrIdx="1">
    <p:extLst>
      <p:ext uri="{19B8F6BF-5375-455C-9EA6-DF929625EA0E}">
        <p15:presenceInfo xmlns:p15="http://schemas.microsoft.com/office/powerpoint/2012/main" userId="S::Milena.Radomirovic@skgo.org::57de70e3-22e2-44bb-b6ab-2fc82a5ff1af" providerId="AD"/>
      </p:ext>
    </p:extLst>
  </p:cmAuthor>
  <p:cmAuthor id="3" name="Ivan Milivojevic" initials="IM" lastIdx="2" clrIdx="2">
    <p:extLst>
      <p:ext uri="{19B8F6BF-5375-455C-9EA6-DF929625EA0E}">
        <p15:presenceInfo xmlns:p15="http://schemas.microsoft.com/office/powerpoint/2012/main" userId="S::Ivan.Milivojevic@skgo.org::a2163fa8-579e-451d-8269-186d0d38ed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86" d="100"/>
          <a:sy n="86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остварења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425641710040482"/>
          <c:y val="0.33688213679172457"/>
          <c:w val="0.62846713498254947"/>
          <c:h val="0.555537687200864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-3.068952177062104E-2"/>
                  <c:y val="0.20532700223751857"/>
                </c:manualLayout>
              </c:layout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E86-4DB2-BB9D-FEC6D903DEF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1117"/>
                        <a:gd name="adj2" fmla="val -174040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-2.5779417026141033E-2"/>
                  <c:y val="-1.79228653901994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E86-4DB2-BB9D-FEC6D903DEF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291636173900492"/>
                  <c:y val="-1.70983036723545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86-4DB2-BB9D-FEC6D903DE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657760210900853E-2"/>
                  <c:y val="-0.12958754971895048"/>
                </c:manualLayout>
              </c:layout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839657062229999"/>
                      <c:h val="0.1385772760766491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8691874488284524"/>
                  <c:y val="-0.182303975844273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E86-4DB2-BB9D-FEC6D903DEF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7170025908260803"/>
                  <c:y val="-3.36966208474308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86-4DB2-BB9D-FEC6D903DEF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'Приходи и примања'!$C$6:$C$11</c:f>
              <c:strCache>
                <c:ptCount val="6"/>
                <c:pt idx="0">
                  <c:v>Порески приходи</c:v>
                </c:pt>
                <c:pt idx="1">
                  <c:v>дотације и трансфери</c:v>
                </c:pt>
                <c:pt idx="2">
                  <c:v>непорески приходи</c:v>
                </c:pt>
                <c:pt idx="3">
                  <c:v>примања од продаје нефинансијске имовине</c:v>
                </c:pt>
                <c:pt idx="4">
                  <c:v>меморандумске ставке </c:v>
                </c:pt>
                <c:pt idx="5">
                  <c:v>пренета средства</c:v>
                </c:pt>
              </c:strCache>
            </c:strRef>
          </c:cat>
          <c:val>
            <c:numRef>
              <c:f>'Приходи и примања'!$D$6:$D$11</c:f>
              <c:numCache>
                <c:formatCode>#,##0</c:formatCode>
                <c:ptCount val="6"/>
                <c:pt idx="0">
                  <c:v>569049000</c:v>
                </c:pt>
                <c:pt idx="1">
                  <c:v>402286000</c:v>
                </c:pt>
                <c:pt idx="2">
                  <c:v>31837000</c:v>
                </c:pt>
                <c:pt idx="3">
                  <c:v>0</c:v>
                </c:pt>
                <c:pt idx="4">
                  <c:v>5200000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154644273086106E-2"/>
          <c:y val="1.56977998328987E-2"/>
          <c:w val="0.85668209279529006"/>
          <c:h val="0.810240170139504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'Приходи и примања'!$D$5</c:f>
              <c:strCache>
                <c:ptCount val="1"/>
                <c:pt idx="0">
                  <c:v>извршење</c:v>
                </c:pt>
              </c:strCache>
            </c:strRef>
          </c:tx>
          <c:invertIfNegative val="0"/>
          <c:cat>
            <c:strRef>
              <c:f>'Приходи и примања'!$C$6:$C$11</c:f>
              <c:strCache>
                <c:ptCount val="6"/>
                <c:pt idx="0">
                  <c:v>Порески приходи</c:v>
                </c:pt>
                <c:pt idx="1">
                  <c:v>дотације и трансфери</c:v>
                </c:pt>
                <c:pt idx="2">
                  <c:v>непорески приходи</c:v>
                </c:pt>
                <c:pt idx="3">
                  <c:v>примања од продаје нефинансијске имовине</c:v>
                </c:pt>
                <c:pt idx="4">
                  <c:v>меморандумске ставке </c:v>
                </c:pt>
                <c:pt idx="5">
                  <c:v>пренета средства</c:v>
                </c:pt>
              </c:strCache>
            </c:strRef>
          </c:cat>
          <c:val>
            <c:numRef>
              <c:f>'Приходи и примања'!$D$6:$D$11</c:f>
              <c:numCache>
                <c:formatCode>#,##0</c:formatCode>
                <c:ptCount val="6"/>
                <c:pt idx="0">
                  <c:v>569049000</c:v>
                </c:pt>
                <c:pt idx="1">
                  <c:v>402286000</c:v>
                </c:pt>
                <c:pt idx="2">
                  <c:v>31837000</c:v>
                </c:pt>
                <c:pt idx="3">
                  <c:v>0</c:v>
                </c:pt>
                <c:pt idx="4">
                  <c:v>5200000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0E-4A1D-A04D-10B0728D1ACA}"/>
            </c:ext>
          </c:extLst>
        </c:ser>
        <c:ser>
          <c:idx val="1"/>
          <c:order val="1"/>
          <c:tx>
            <c:strRef>
              <c:f>'Приходи и примања'!$E$5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'Приходи и примања'!$C$6:$C$11</c:f>
              <c:strCache>
                <c:ptCount val="6"/>
                <c:pt idx="0">
                  <c:v>Порески приходи</c:v>
                </c:pt>
                <c:pt idx="1">
                  <c:v>дотације и трансфери</c:v>
                </c:pt>
                <c:pt idx="2">
                  <c:v>непорески приходи</c:v>
                </c:pt>
                <c:pt idx="3">
                  <c:v>примања од продаје нефинансијске имовине</c:v>
                </c:pt>
                <c:pt idx="4">
                  <c:v>меморандумске ставке </c:v>
                </c:pt>
                <c:pt idx="5">
                  <c:v>пренета средства</c:v>
                </c:pt>
              </c:strCache>
            </c:strRef>
          </c:cat>
          <c:val>
            <c:numRef>
              <c:f>'Приходи и примања'!$E$6:$E$11</c:f>
              <c:numCache>
                <c:formatCode>#,##0</c:formatCode>
                <c:ptCount val="6"/>
                <c:pt idx="0">
                  <c:v>612111000</c:v>
                </c:pt>
                <c:pt idx="1">
                  <c:v>390041000</c:v>
                </c:pt>
                <c:pt idx="2">
                  <c:v>44480000</c:v>
                </c:pt>
                <c:pt idx="3">
                  <c:v>0</c:v>
                </c:pt>
                <c:pt idx="4">
                  <c:v>8000000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0E-4A1D-A04D-10B0728D1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750412224"/>
        <c:axId val="-1750414944"/>
        <c:axId val="0"/>
      </c:bar3DChart>
      <c:catAx>
        <c:axId val="-175041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50414944"/>
        <c:crosses val="autoZero"/>
        <c:auto val="1"/>
        <c:lblAlgn val="ctr"/>
        <c:lblOffset val="100"/>
        <c:noMultiLvlLbl val="0"/>
      </c:catAx>
      <c:valAx>
        <c:axId val="-17504149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1750412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Структура расхода и издатака</a:t>
            </a:r>
            <a:endParaRPr lang="en-US"/>
          </a:p>
        </c:rich>
      </c:tx>
      <c:layout>
        <c:manualLayout>
          <c:xMode val="edge"/>
          <c:yMode val="edge"/>
          <c:x val="0.33182741084866679"/>
          <c:y val="1.5735634728421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18241469816271"/>
          <c:y val="0.13590306255854209"/>
          <c:w val="0.81391205005624301"/>
          <c:h val="0.717170252835671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explosion val="2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explosion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45D-44DB-8DB0-55217AF78A45}"/>
              </c:ext>
            </c:extLst>
          </c:dPt>
          <c:dLbls>
            <c:dLbl>
              <c:idx val="0"/>
              <c:layout>
                <c:manualLayout>
                  <c:x val="-6.4040986231187957E-3"/>
                  <c:y val="-2.732240437158469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-1.6010246557796991E-2"/>
                  <c:y val="0.1176965111391341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1.7611271213576571E-2"/>
                  <c:y val="0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>
                <c:manualLayout>
                  <c:x val="-1.9212295869356445E-2"/>
                  <c:y val="8.4068936527952921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-5.059523809523811E-2"/>
                  <c:y val="-0.1029844472467423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7"/>
              <c:layout>
                <c:manualLayout>
                  <c:x val="-1.6369047619047672E-2"/>
                  <c:y val="-8.4068936527952921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8"/>
              <c:layout>
                <c:manualLayout>
                  <c:x val="3.8424591738712717E-2"/>
                  <c:y val="-1.471206389239176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A5A5A5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'Расходи и издаци'!$C$6:$C$14</c:f>
              <c:strCache>
                <c:ptCount val="9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набавка финансијске имовине</c:v>
                </c:pt>
              </c:strCache>
            </c:strRef>
          </c:cat>
          <c:val>
            <c:numRef>
              <c:f>'Расходи и издаци'!$D$6:$D$14</c:f>
              <c:numCache>
                <c:formatCode>#,##0</c:formatCode>
                <c:ptCount val="9"/>
                <c:pt idx="0">
                  <c:v>238033000</c:v>
                </c:pt>
                <c:pt idx="1">
                  <c:v>337695000</c:v>
                </c:pt>
                <c:pt idx="2">
                  <c:v>17739000</c:v>
                </c:pt>
                <c:pt idx="3">
                  <c:v>75148000</c:v>
                </c:pt>
                <c:pt idx="4">
                  <c:v>100357000</c:v>
                </c:pt>
                <c:pt idx="5">
                  <c:v>63924000</c:v>
                </c:pt>
                <c:pt idx="6">
                  <c:v>88514000</c:v>
                </c:pt>
                <c:pt idx="7">
                  <c:v>76887000</c:v>
                </c:pt>
                <c:pt idx="8">
                  <c:v>26132000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'Расходи и издаци'!$D$5</c:f>
              <c:strCache>
                <c:ptCount val="1"/>
                <c:pt idx="0">
                  <c:v>извршење</c:v>
                </c:pt>
              </c:strCache>
            </c:strRef>
          </c:tx>
          <c:invertIfNegative val="0"/>
          <c:cat>
            <c:strRef>
              <c:f>'Расходи и издаци'!$C$6:$C$14</c:f>
              <c:strCache>
                <c:ptCount val="9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набавка финансијске имовине</c:v>
                </c:pt>
              </c:strCache>
            </c:strRef>
          </c:cat>
          <c:val>
            <c:numRef>
              <c:f>'Расходи и издаци'!$D$6:$D$14</c:f>
              <c:numCache>
                <c:formatCode>#,##0</c:formatCode>
                <c:ptCount val="9"/>
                <c:pt idx="0">
                  <c:v>238033000</c:v>
                </c:pt>
                <c:pt idx="1">
                  <c:v>337695000</c:v>
                </c:pt>
                <c:pt idx="2">
                  <c:v>17739000</c:v>
                </c:pt>
                <c:pt idx="3">
                  <c:v>75148000</c:v>
                </c:pt>
                <c:pt idx="4">
                  <c:v>100357000</c:v>
                </c:pt>
                <c:pt idx="5">
                  <c:v>63924000</c:v>
                </c:pt>
                <c:pt idx="6">
                  <c:v>88514000</c:v>
                </c:pt>
                <c:pt idx="7">
                  <c:v>76887000</c:v>
                </c:pt>
                <c:pt idx="8">
                  <c:v>26132000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56-42AC-9972-970785915AC3}"/>
            </c:ext>
          </c:extLst>
        </c:ser>
        <c:ser>
          <c:idx val="1"/>
          <c:order val="1"/>
          <c:tx>
            <c:strRef>
              <c:f>'Расходи и издаци'!$E$5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'Расходи и издаци'!$C$6:$C$14</c:f>
              <c:strCache>
                <c:ptCount val="9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набавка финансијске имовине</c:v>
                </c:pt>
              </c:strCache>
            </c:strRef>
          </c:cat>
          <c:val>
            <c:numRef>
              <c:f>'Расходи и издаци'!$E$6:$E$14</c:f>
              <c:numCache>
                <c:formatCode>#,##0</c:formatCode>
                <c:ptCount val="9"/>
                <c:pt idx="0">
                  <c:v>249198000</c:v>
                </c:pt>
                <c:pt idx="1">
                  <c:v>369306000</c:v>
                </c:pt>
                <c:pt idx="2">
                  <c:v>18240000</c:v>
                </c:pt>
                <c:pt idx="3">
                  <c:v>88950000</c:v>
                </c:pt>
                <c:pt idx="4">
                  <c:v>110358000</c:v>
                </c:pt>
                <c:pt idx="5">
                  <c:v>70096000</c:v>
                </c:pt>
                <c:pt idx="6">
                  <c:v>90694000</c:v>
                </c:pt>
                <c:pt idx="7">
                  <c:v>94044000</c:v>
                </c:pt>
                <c:pt idx="8">
                  <c:v>26600000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56-42AC-9972-970785915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750407872"/>
        <c:axId val="-1750411680"/>
        <c:axId val="0"/>
      </c:bar3DChart>
      <c:catAx>
        <c:axId val="-175040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50411680"/>
        <c:crosses val="autoZero"/>
        <c:auto val="1"/>
        <c:lblAlgn val="ctr"/>
        <c:lblOffset val="100"/>
        <c:noMultiLvlLbl val="0"/>
      </c:catAx>
      <c:valAx>
        <c:axId val="-17504116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1750407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52629875010122E-2"/>
          <c:y val="3.9230645907481453E-2"/>
          <c:w val="0.89262131881091966"/>
          <c:h val="0.87267308863878923"/>
        </c:manualLayout>
      </c:layout>
      <c:pie3DChart>
        <c:varyColors val="1"/>
        <c:ser>
          <c:idx val="0"/>
          <c:order val="0"/>
          <c:explosion val="40"/>
          <c:dPt>
            <c:idx val="5"/>
            <c:bubble3D val="0"/>
            <c:explosion val="12"/>
          </c:dPt>
          <c:dLbls>
            <c:dLbl>
              <c:idx val="2"/>
              <c:layout>
                <c:manualLayout>
                  <c:x val="-4.9961763718540421E-3"/>
                  <c:y val="-2.31755048972402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861540499755132"/>
                  <c:y val="9.33423968018903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0648687085920428"/>
                  <c:y val="-0.266908976880262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EA-4DC5-A824-A84A0F44760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889050930400649E-2"/>
                  <c:y val="-7.73635395685357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3627318660808468E-2"/>
                  <c:y val="5.6880458424485032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306575277118363E-2"/>
                  <c:y val="-2.03206921324956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'Извршење по корисницима '!$B$1:$B$13</c:f>
              <c:strCache>
                <c:ptCount val="13"/>
                <c:pt idx="2">
                  <c:v>Скупштина општине</c:v>
                </c:pt>
                <c:pt idx="3">
                  <c:v>Председник општине и Општинско веће</c:v>
                </c:pt>
                <c:pt idx="4">
                  <c:v>Општинско правобранилаштво</c:v>
                </c:pt>
                <c:pt idx="5">
                  <c:v>Општинска управа</c:v>
                </c:pt>
                <c:pt idx="6">
                  <c:v>Установе културе</c:v>
                </c:pt>
                <c:pt idx="7">
                  <c:v>Туристичка организација</c:v>
                </c:pt>
                <c:pt idx="8">
                  <c:v>Средња школа</c:v>
                </c:pt>
                <c:pt idx="9">
                  <c:v>Основне школе</c:v>
                </c:pt>
                <c:pt idx="10">
                  <c:v>Месне заједнице</c:v>
                </c:pt>
                <c:pt idx="11">
                  <c:v>Предшколска установа</c:v>
                </c:pt>
                <c:pt idx="12">
                  <c:v>Центар за социјални рад</c:v>
                </c:pt>
              </c:strCache>
            </c:strRef>
          </c:cat>
          <c:val>
            <c:numRef>
              <c:f>'Извршење по корисницима '!$C$1:$C$13</c:f>
              <c:numCache>
                <c:formatCode>General</c:formatCode>
                <c:ptCount val="13"/>
                <c:pt idx="2" formatCode="#,##0">
                  <c:v>19276254.539999999</c:v>
                </c:pt>
                <c:pt idx="3" formatCode="#,##0">
                  <c:v>14033400</c:v>
                </c:pt>
                <c:pt idx="4" formatCode="#,##0">
                  <c:v>22912636.300000001</c:v>
                </c:pt>
                <c:pt idx="5" formatCode="#,##0">
                  <c:v>712306359</c:v>
                </c:pt>
                <c:pt idx="6" formatCode="#,##0">
                  <c:v>30955335.079999998</c:v>
                </c:pt>
                <c:pt idx="7" formatCode="#,##0">
                  <c:v>11890595</c:v>
                </c:pt>
                <c:pt idx="8" formatCode="#,##0">
                  <c:v>17142471</c:v>
                </c:pt>
                <c:pt idx="9" formatCode="#,##0">
                  <c:v>44568809</c:v>
                </c:pt>
                <c:pt idx="10" formatCode="#,##0">
                  <c:v>18374435</c:v>
                </c:pt>
                <c:pt idx="11" formatCode="#,##0">
                  <c:v>111214650.22</c:v>
                </c:pt>
                <c:pt idx="12" formatCode="#,##0.00">
                  <c:v>17943449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26-42A4-9432-47A15049E1E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801173917389225E-2"/>
          <c:y val="0.1436651439118353"/>
          <c:w val="0.7619462058450639"/>
          <c:h val="0.7451358336507513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1.843880626032857E-2"/>
                  <c:y val="-3.60899437415773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43D-4DEA-9F4C-5DE9894E8CE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470253718285101E-2"/>
                  <c:y val="-0.130309290572050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3D-4DEA-9F4C-5DE9894E8CE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83691698274401E-2"/>
                  <c:y val="-0.141609714261647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43D-4DEA-9F4C-5DE9894E8CE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006184990765055"/>
                  <c:y val="-6.08699745294219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43D-4DEA-9F4C-5DE9894E8CE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451079031787696E-2"/>
                  <c:y val="1.19814575586250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0317441002472523E-2"/>
                  <c:y val="4.34999597983022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43D-4DEA-9F4C-5DE9894E8CE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316741696017772E-16"/>
                  <c:y val="4.11335017424943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3D-4DEA-9F4C-5DE9894E8CE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0355545834548345E-2"/>
                  <c:y val="4.07220673532042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1733498590453943E-2"/>
                  <c:y val="3.17315286007916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43D-4DEA-9F4C-5DE9894E8CE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1937882764654418E-2"/>
                  <c:y val="1.67682177394469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3D-4DEA-9F4C-5DE9894E8CE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0226377952755903E-2"/>
                  <c:y val="-2.1395808599327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3D-4DEA-9F4C-5DE9894E8CE2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6.075629435209488E-8"/>
                  <c:y val="-6.05545124415318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42690038278213"/>
                      <c:h val="0.12058845119071053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2.3674092868516104E-2"/>
                  <c:y val="-9.72498210067275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7.2883493729950455E-2"/>
                  <c:y val="-3.74466312066010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43D-4DEA-9F4C-5DE9894E8CE2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4.6596675415573052E-2"/>
                  <c:y val="-0.125857954020463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Програми!$D$5:$D$21</c:f>
              <c:strCache>
                <c:ptCount val="17"/>
                <c:pt idx="0">
                  <c:v>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ВАСПИТАЊЕ И ОБРАЗОВАЊЕ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</c:v>
                </c:pt>
              </c:strCache>
            </c:strRef>
          </c:cat>
          <c:val>
            <c:numRef>
              <c:f>Програми!$E$5:$E$21</c:f>
              <c:numCache>
                <c:formatCode>#,##0</c:formatCode>
                <c:ptCount val="17"/>
                <c:pt idx="0">
                  <c:v>27539808.440000001</c:v>
                </c:pt>
                <c:pt idx="1">
                  <c:v>87464663.609999999</c:v>
                </c:pt>
                <c:pt idx="2">
                  <c:v>12188347.550000001</c:v>
                </c:pt>
                <c:pt idx="3">
                  <c:v>18790365.34</c:v>
                </c:pt>
                <c:pt idx="4">
                  <c:v>18331049.109999999</c:v>
                </c:pt>
                <c:pt idx="5">
                  <c:v>43677012.600000001</c:v>
                </c:pt>
                <c:pt idx="6">
                  <c:v>130062777.54000001</c:v>
                </c:pt>
                <c:pt idx="7">
                  <c:v>111214650.22</c:v>
                </c:pt>
                <c:pt idx="8">
                  <c:v>59244974.789999999</c:v>
                </c:pt>
                <c:pt idx="9">
                  <c:v>17142470.690000001</c:v>
                </c:pt>
                <c:pt idx="10">
                  <c:v>72586754.540000007</c:v>
                </c:pt>
                <c:pt idx="11">
                  <c:v>18243135.600000001</c:v>
                </c:pt>
                <c:pt idx="12">
                  <c:v>60776430.670000002</c:v>
                </c:pt>
                <c:pt idx="13">
                  <c:v>41562755.369999997</c:v>
                </c:pt>
                <c:pt idx="14">
                  <c:v>257298107.38</c:v>
                </c:pt>
                <c:pt idx="15">
                  <c:v>38980219.310000002</c:v>
                </c:pt>
                <c:pt idx="16">
                  <c:v>5514871.5099999998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59-4295-8206-5CBD4E28E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</a:t>
          </a:r>
          <a:r>
            <a:rPr lang="sr-Cyrl-RS" altLang="en-US" sz="1400" dirty="0" smtClean="0">
              <a:latin typeface="Calibri" panose="020F0502020204030204" pitchFamily="34" charset="0"/>
            </a:rPr>
            <a:t>кршења </a:t>
          </a:r>
          <a:r>
            <a:rPr lang="sr-Cyrl-RS" altLang="en-US" sz="1400" dirty="0">
              <a:latin typeface="Calibri" panose="020F0502020204030204" pitchFamily="34" charset="0"/>
            </a:rPr>
            <a:t>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града који нису потрошени у претходној  буџетској години.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8ED36F3F-1036-46BF-B161-E2DF12D3DE49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15F89EA-ED00-4FA2-833B-C468A17C77B1}" type="presOf" srcId="{0C844461-76DE-4FEA-A87D-23440AD6FC2E}" destId="{C6144CDB-22C1-4337-9F95-C3A522A707D1}" srcOrd="0" destOrd="0" presId="urn:diagrams.loki3.com/BracketList"/>
    <dgm:cxn modelId="{251C8748-D7D4-4EEA-9063-7D96C4DC6F5C}" type="presOf" srcId="{26EF48C7-6381-4355-B03F-DD441AE957C7}" destId="{EFAACCF6-3A6A-4536-89B0-F0A7C44F6BE1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1F4D2793-BD6E-4E71-BAB4-D6D0DEF19BD8}" type="presOf" srcId="{FE2BA0E8-81AC-463B-B498-EF464F5BCE06}" destId="{9893D59A-7FEC-486D-89C4-D28135F6121C}" srcOrd="0" destOrd="0" presId="urn:diagrams.loki3.com/BracketList"/>
    <dgm:cxn modelId="{281914F4-D8BC-495E-956B-3246AF2EC200}" type="presOf" srcId="{28888755-727E-436B-B2F2-DA7896544A65}" destId="{9312B733-3AEB-49F6-8245-08553BA2949B}" srcOrd="0" destOrd="0" presId="urn:diagrams.loki3.com/BracketList"/>
    <dgm:cxn modelId="{D9B9A5A4-110B-45CC-94E0-BB7998BBACA2}" type="presOf" srcId="{4B4A2A45-FFA7-47F5-A99D-A2DFD7698107}" destId="{9A05939C-6B40-4C32-897A-4A6DC3E71E5B}" srcOrd="0" destOrd="0" presId="urn:diagrams.loki3.com/BracketList"/>
    <dgm:cxn modelId="{DFBD7A21-0954-4B7F-903E-719597804F28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BFB5925-EDE0-45E3-91ED-A6C1C76B091F}" type="presOf" srcId="{EEA47F19-311D-44B3-AAA4-35C98BD4844B}" destId="{EFEB1020-9C17-48DC-BBE0-54FA743F9F7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8120EF99-E00F-4494-BFCA-8749C1115436}" type="presOf" srcId="{E055884F-7426-4921-A0E5-9CA56A76B49A}" destId="{CCB8139E-CA19-491D-9FCD-6BF28923C725}" srcOrd="0" destOrd="0" presId="urn:diagrams.loki3.com/BracketList"/>
    <dgm:cxn modelId="{823A3D95-6E18-4348-AF5D-F5A67ED1D5F5}" type="presOf" srcId="{E1AD8724-28DC-48C5-B75E-B0D1F33E6279}" destId="{939B76D1-BB33-4E50-9ECD-839FB5787B95}" srcOrd="0" destOrd="0" presId="urn:diagrams.loki3.com/BracketList"/>
    <dgm:cxn modelId="{D180D9DF-1134-4034-82CB-2A5DE44386F2}" type="presOf" srcId="{E1B79EE1-1157-4302-AB0B-8FEDC81165FD}" destId="{F40D94EA-52E0-4740-A924-EAF350BDF213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9B8D35F-AF1C-4B87-9F0F-C836A969D035}" type="presOf" srcId="{92FD0664-EE76-4121-BE7B-68FC1EE5F4D7}" destId="{C6BA9D27-2D60-4BA7-98A9-E18E57FDB6CB}" srcOrd="0" destOrd="0" presId="urn:diagrams.loki3.com/BracketList"/>
    <dgm:cxn modelId="{8DF7604E-D30B-4D29-A714-BF4C67282722}" type="presOf" srcId="{D45E583C-4AAD-40D2-9D24-9A0A68141567}" destId="{7BB6658A-32E0-42C7-B82A-240BF45CF27D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7765B4B-3A56-44DA-A61A-BC91C1B2CD92}" type="presParOf" srcId="{EFEB1020-9C17-48DC-BBE0-54FA743F9F75}" destId="{98695426-23ED-40C0-90A1-2BB445DEBC64}" srcOrd="0" destOrd="0" presId="urn:diagrams.loki3.com/BracketList"/>
    <dgm:cxn modelId="{650939A6-4DCE-4ADE-8427-581667267FF1}" type="presParOf" srcId="{98695426-23ED-40C0-90A1-2BB445DEBC64}" destId="{C6144CDB-22C1-4337-9F95-C3A522A707D1}" srcOrd="0" destOrd="0" presId="urn:diagrams.loki3.com/BracketList"/>
    <dgm:cxn modelId="{F1F46CE7-FD58-4A44-AEB3-B7CF9016B3FE}" type="presParOf" srcId="{98695426-23ED-40C0-90A1-2BB445DEBC64}" destId="{02385D1D-92EB-445D-B736-940004751C79}" srcOrd="1" destOrd="0" presId="urn:diagrams.loki3.com/BracketList"/>
    <dgm:cxn modelId="{BA7D6B3B-5D9E-4C81-B55B-17C7FF656DD1}" type="presParOf" srcId="{98695426-23ED-40C0-90A1-2BB445DEBC64}" destId="{99D36636-E395-439F-A79A-29C0BFB6F7E4}" srcOrd="2" destOrd="0" presId="urn:diagrams.loki3.com/BracketList"/>
    <dgm:cxn modelId="{DD0BCBFF-BBEC-4842-8BD0-69E0482A8A5D}" type="presParOf" srcId="{98695426-23ED-40C0-90A1-2BB445DEBC64}" destId="{7BB6658A-32E0-42C7-B82A-240BF45CF27D}" srcOrd="3" destOrd="0" presId="urn:diagrams.loki3.com/BracketList"/>
    <dgm:cxn modelId="{4964A35B-6C40-40AD-B7B1-5D2E89D5DA80}" type="presParOf" srcId="{EFEB1020-9C17-48DC-BBE0-54FA743F9F75}" destId="{5B3CB043-7A92-47E9-A4C4-39EC715F2552}" srcOrd="1" destOrd="0" presId="urn:diagrams.loki3.com/BracketList"/>
    <dgm:cxn modelId="{889255DA-5A06-49AC-A4DE-274F698CE31F}" type="presParOf" srcId="{EFEB1020-9C17-48DC-BBE0-54FA743F9F75}" destId="{D9DF5E9A-39D4-44B7-A326-58B07A05D91E}" srcOrd="2" destOrd="0" presId="urn:diagrams.loki3.com/BracketList"/>
    <dgm:cxn modelId="{66616344-0F81-4C8B-A612-62ABB18E35B2}" type="presParOf" srcId="{D9DF5E9A-39D4-44B7-A326-58B07A05D91E}" destId="{F40D94EA-52E0-4740-A924-EAF350BDF213}" srcOrd="0" destOrd="0" presId="urn:diagrams.loki3.com/BracketList"/>
    <dgm:cxn modelId="{966417CE-B4CC-43EB-BD9C-FAA413F07783}" type="presParOf" srcId="{D9DF5E9A-39D4-44B7-A326-58B07A05D91E}" destId="{0E930D30-96BC-4D43-B65A-EE88C46DBE48}" srcOrd="1" destOrd="0" presId="urn:diagrams.loki3.com/BracketList"/>
    <dgm:cxn modelId="{184456A8-0DCB-410C-8333-1C4A825EB6CF}" type="presParOf" srcId="{D9DF5E9A-39D4-44B7-A326-58B07A05D91E}" destId="{5831BF15-ED1F-4BD5-857B-18B8E573D9AB}" srcOrd="2" destOrd="0" presId="urn:diagrams.loki3.com/BracketList"/>
    <dgm:cxn modelId="{FF00F67A-0B7D-42A4-9138-641F29DDB4E6}" type="presParOf" srcId="{D9DF5E9A-39D4-44B7-A326-58B07A05D91E}" destId="{C6BA9D27-2D60-4BA7-98A9-E18E57FDB6CB}" srcOrd="3" destOrd="0" presId="urn:diagrams.loki3.com/BracketList"/>
    <dgm:cxn modelId="{F02F1A56-B00E-496F-99C9-16B2EBC52F2A}" type="presParOf" srcId="{EFEB1020-9C17-48DC-BBE0-54FA743F9F75}" destId="{5A002753-9FCA-4DC5-B8A6-1F7632BDDE58}" srcOrd="3" destOrd="0" presId="urn:diagrams.loki3.com/BracketList"/>
    <dgm:cxn modelId="{BF142181-0E78-47F3-89D0-CB77D521E800}" type="presParOf" srcId="{EFEB1020-9C17-48DC-BBE0-54FA743F9F75}" destId="{9709DCCB-B8A8-47BC-A303-F9EC41DA889E}" srcOrd="4" destOrd="0" presId="urn:diagrams.loki3.com/BracketList"/>
    <dgm:cxn modelId="{01633639-78E8-48DA-9DC6-A697796EC268}" type="presParOf" srcId="{9709DCCB-B8A8-47BC-A303-F9EC41DA889E}" destId="{CCB8139E-CA19-491D-9FCD-6BF28923C725}" srcOrd="0" destOrd="0" presId="urn:diagrams.loki3.com/BracketList"/>
    <dgm:cxn modelId="{DF0129F7-97D3-4359-A40A-95D1ECFD9965}" type="presParOf" srcId="{9709DCCB-B8A8-47BC-A303-F9EC41DA889E}" destId="{14D1633C-A097-4A5A-8269-B04E98857E56}" srcOrd="1" destOrd="0" presId="urn:diagrams.loki3.com/BracketList"/>
    <dgm:cxn modelId="{93CFFC9F-AE55-44B4-86EC-5A84B1045DD9}" type="presParOf" srcId="{9709DCCB-B8A8-47BC-A303-F9EC41DA889E}" destId="{82B38D6F-2AA7-4339-A71D-28AA55699178}" srcOrd="2" destOrd="0" presId="urn:diagrams.loki3.com/BracketList"/>
    <dgm:cxn modelId="{6D011252-ED7E-4AD6-AD0F-BFA3CBA89E7B}" type="presParOf" srcId="{9709DCCB-B8A8-47BC-A303-F9EC41DA889E}" destId="{FFFD7BD8-195B-4FA4-9414-4F4C582F5570}" srcOrd="3" destOrd="0" presId="urn:diagrams.loki3.com/BracketList"/>
    <dgm:cxn modelId="{5BEA2EA7-A0B5-435C-9DE9-5FEB8B7DDE10}" type="presParOf" srcId="{EFEB1020-9C17-48DC-BBE0-54FA743F9F75}" destId="{D3A122A3-FC4C-4845-B4FF-0E74CF3D50D3}" srcOrd="5" destOrd="0" presId="urn:diagrams.loki3.com/BracketList"/>
    <dgm:cxn modelId="{00BC571F-8C88-440A-8B54-11BB4872DC98}" type="presParOf" srcId="{EFEB1020-9C17-48DC-BBE0-54FA743F9F75}" destId="{CCB5FDA4-BEC8-4CA1-835A-2A3BEEBEC456}" srcOrd="6" destOrd="0" presId="urn:diagrams.loki3.com/BracketList"/>
    <dgm:cxn modelId="{9301E3C0-435D-45C5-82F4-4B23E48CEE94}" type="presParOf" srcId="{CCB5FDA4-BEC8-4CA1-835A-2A3BEEBEC456}" destId="{9312B733-3AEB-49F6-8245-08553BA2949B}" srcOrd="0" destOrd="0" presId="urn:diagrams.loki3.com/BracketList"/>
    <dgm:cxn modelId="{3A51EEA8-A88D-453E-9F39-56E162C27441}" type="presParOf" srcId="{CCB5FDA4-BEC8-4CA1-835A-2A3BEEBEC456}" destId="{435AB433-2559-485A-A03D-C32F36288071}" srcOrd="1" destOrd="0" presId="urn:diagrams.loki3.com/BracketList"/>
    <dgm:cxn modelId="{987E1745-439A-4053-B59B-62C6F2641425}" type="presParOf" srcId="{CCB5FDA4-BEC8-4CA1-835A-2A3BEEBEC456}" destId="{C13B9160-72D5-46E0-A1C0-91E8634DFAE2}" srcOrd="2" destOrd="0" presId="urn:diagrams.loki3.com/BracketList"/>
    <dgm:cxn modelId="{32D17587-4C1E-4A75-A957-7048770D8765}" type="presParOf" srcId="{CCB5FDA4-BEC8-4CA1-835A-2A3BEEBEC456}" destId="{9893D59A-7FEC-486D-89C4-D28135F6121C}" srcOrd="3" destOrd="0" presId="urn:diagrams.loki3.com/BracketList"/>
    <dgm:cxn modelId="{63FBC207-995C-4A06-8C8E-EFECB1D3D019}" type="presParOf" srcId="{EFEB1020-9C17-48DC-BBE0-54FA743F9F75}" destId="{A421D242-ABBF-45EB-97FD-83930430328F}" srcOrd="7" destOrd="0" presId="urn:diagrams.loki3.com/BracketList"/>
    <dgm:cxn modelId="{893595AA-F8BA-4BCE-BB5A-2C6457A713CF}" type="presParOf" srcId="{EFEB1020-9C17-48DC-BBE0-54FA743F9F75}" destId="{F0DED400-B200-4EA2-AB34-CCFF58E07A6E}" srcOrd="8" destOrd="0" presId="urn:diagrams.loki3.com/BracketList"/>
    <dgm:cxn modelId="{490AC940-4812-4E88-A527-688EBE51BCA3}" type="presParOf" srcId="{F0DED400-B200-4EA2-AB34-CCFF58E07A6E}" destId="{EFAACCF6-3A6A-4536-89B0-F0A7C44F6BE1}" srcOrd="0" destOrd="0" presId="urn:diagrams.loki3.com/BracketList"/>
    <dgm:cxn modelId="{5CAB86FB-5842-4306-A275-37A2A9C4BE39}" type="presParOf" srcId="{F0DED400-B200-4EA2-AB34-CCFF58E07A6E}" destId="{6497CA82-45EE-4BD1-AEB4-CC3961FBFB74}" srcOrd="1" destOrd="0" presId="urn:diagrams.loki3.com/BracketList"/>
    <dgm:cxn modelId="{65F48182-66D2-4DD0-8B05-404C6DAE41FE}" type="presParOf" srcId="{F0DED400-B200-4EA2-AB34-CCFF58E07A6E}" destId="{CD7548DD-1E84-4DA7-B1D0-28F3E4EBFF82}" srcOrd="2" destOrd="0" presId="urn:diagrams.loki3.com/BracketList"/>
    <dgm:cxn modelId="{6E0FF432-AEFC-48D9-B985-9561BA0B8055}" type="presParOf" srcId="{F0DED400-B200-4EA2-AB34-CCFF58E07A6E}" destId="{9A05939C-6B40-4C32-897A-4A6DC3E71E5B}" srcOrd="3" destOrd="0" presId="urn:diagrams.loki3.com/BracketList"/>
    <dgm:cxn modelId="{EF62CBB2-2B7B-41BB-8F35-343260135FB5}" type="presParOf" srcId="{EFEB1020-9C17-48DC-BBE0-54FA743F9F75}" destId="{569EA799-9807-4770-B698-79D3EF79120B}" srcOrd="9" destOrd="0" presId="urn:diagrams.loki3.com/BracketList"/>
    <dgm:cxn modelId="{F4ED7469-70B0-48E9-BF3F-5A034A7C37CC}" type="presParOf" srcId="{EFEB1020-9C17-48DC-BBE0-54FA743F9F75}" destId="{2B991069-479A-498A-AF83-5B33CD9F12C6}" srcOrd="10" destOrd="0" presId="urn:diagrams.loki3.com/BracketList"/>
    <dgm:cxn modelId="{C1A76106-A07D-4484-AE1E-15E1C2CE261B}" type="presParOf" srcId="{2B991069-479A-498A-AF83-5B33CD9F12C6}" destId="{939B76D1-BB33-4E50-9ECD-839FB5787B95}" srcOrd="0" destOrd="0" presId="urn:diagrams.loki3.com/BracketList"/>
    <dgm:cxn modelId="{5AF11D11-E81D-4713-80C8-BC9D36FFBD68}" type="presParOf" srcId="{2B991069-479A-498A-AF83-5B33CD9F12C6}" destId="{7845F59F-6101-48DE-ABCC-EC5351843F5B}" srcOrd="1" destOrd="0" presId="urn:diagrams.loki3.com/BracketList"/>
    <dgm:cxn modelId="{9C218860-E317-4ABA-89D1-A824BF633DBA}" type="presParOf" srcId="{2B991069-479A-498A-AF83-5B33CD9F12C6}" destId="{8DC06B04-AA78-4007-96F1-AC66800E204E}" srcOrd="2" destOrd="0" presId="urn:diagrams.loki3.com/BracketList"/>
    <dgm:cxn modelId="{89E6D793-9C9E-4883-9ED8-0E1645F7472D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5C91B-EF79-4BB0-9A34-B42BC43BC03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F7D09EA-D198-4367-BBE2-E9E89FB19D0B}">
      <dgm:prSet phldrT="[Text]"/>
      <dgm:spPr/>
      <dgm:t>
        <a:bodyPr/>
        <a:lstStyle/>
        <a:p>
          <a:r>
            <a:rPr lang="sr-Cyrl-RS" dirty="0"/>
            <a:t>Укупно остварени буџетски приходи и примања </a:t>
          </a:r>
          <a:r>
            <a:rPr lang="sr-Cyrl-RS" dirty="0" smtClean="0"/>
            <a:t>1.0</a:t>
          </a:r>
          <a:r>
            <a:rPr lang="en-GB" dirty="0" smtClean="0"/>
            <a:t>0</a:t>
          </a:r>
          <a:r>
            <a:rPr lang="sr-Cyrl-RS" dirty="0" smtClean="0"/>
            <a:t>8</a:t>
          </a:r>
          <a:r>
            <a:rPr lang="sr-Latn-RS" dirty="0" smtClean="0"/>
            <a:t>.</a:t>
          </a:r>
          <a:r>
            <a:rPr lang="sr-Cyrl-RS" dirty="0" smtClean="0"/>
            <a:t>372</a:t>
          </a:r>
          <a:r>
            <a:rPr lang="sr-Latn-RS" dirty="0" smtClean="0"/>
            <a:t>.</a:t>
          </a:r>
          <a:r>
            <a:rPr lang="sr-Cyrl-RS" dirty="0" smtClean="0"/>
            <a:t>00</a:t>
          </a:r>
          <a:r>
            <a:rPr lang="en-GB" dirty="0" smtClean="0"/>
            <a:t>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4BE6F344-8CBC-431D-9083-6F83F47F9612}" type="parTrans" cxnId="{299752E8-6F36-47B8-9731-41582F32125F}">
      <dgm:prSet/>
      <dgm:spPr/>
      <dgm:t>
        <a:bodyPr/>
        <a:lstStyle/>
        <a:p>
          <a:endParaRPr lang="sr-Latn-RS"/>
        </a:p>
      </dgm:t>
    </dgm:pt>
    <dgm:pt modelId="{B408B735-932D-47E2-9813-DC4B25ABB9F2}" type="sibTrans" cxnId="{299752E8-6F36-47B8-9731-41582F32125F}">
      <dgm:prSet/>
      <dgm:spPr/>
      <dgm:t>
        <a:bodyPr/>
        <a:lstStyle/>
        <a:p>
          <a:endParaRPr lang="sr-Latn-RS"/>
        </a:p>
      </dgm:t>
    </dgm:pt>
    <dgm:pt modelId="{75D710BC-0A2E-41BA-9079-C991342DE102}">
      <dgm:prSet phldrT="[Text]"/>
      <dgm:spPr/>
      <dgm:t>
        <a:bodyPr/>
        <a:lstStyle/>
        <a:p>
          <a:r>
            <a:rPr lang="sr-Cyrl-RS" dirty="0"/>
            <a:t>Приходи од пореза </a:t>
          </a:r>
          <a:r>
            <a:rPr lang="sr-Cyrl-RS" dirty="0" smtClean="0"/>
            <a:t>569</a:t>
          </a:r>
          <a:r>
            <a:rPr lang="sr-Latn-RS" dirty="0" smtClean="0"/>
            <a:t>.</a:t>
          </a:r>
          <a:r>
            <a:rPr lang="sr-Cyrl-RS" dirty="0" smtClean="0"/>
            <a:t>049</a:t>
          </a:r>
          <a:r>
            <a:rPr lang="sr-Latn-RS" dirty="0" smtClean="0"/>
            <a:t>.</a:t>
          </a:r>
          <a:r>
            <a:rPr lang="sr-Cyrl-RS" dirty="0" smtClean="0"/>
            <a:t>000 динара</a:t>
          </a:r>
          <a:endParaRPr lang="sr-Latn-RS" dirty="0"/>
        </a:p>
      </dgm:t>
    </dgm:pt>
    <dgm:pt modelId="{A1EF8517-756C-4035-AED8-DFDACA2765BB}" type="parTrans" cxnId="{B47BE4BD-5859-40B5-A983-70A3BEC23E74}">
      <dgm:prSet/>
      <dgm:spPr/>
      <dgm:t>
        <a:bodyPr/>
        <a:lstStyle/>
        <a:p>
          <a:endParaRPr lang="sr-Latn-RS"/>
        </a:p>
      </dgm:t>
    </dgm:pt>
    <dgm:pt modelId="{D33E1982-4B10-4D9D-9F31-E004FD7FDC97}" type="sibTrans" cxnId="{B47BE4BD-5859-40B5-A983-70A3BEC23E74}">
      <dgm:prSet/>
      <dgm:spPr/>
      <dgm:t>
        <a:bodyPr/>
        <a:lstStyle/>
        <a:p>
          <a:endParaRPr lang="sr-Latn-RS"/>
        </a:p>
      </dgm:t>
    </dgm:pt>
    <dgm:pt modelId="{5BAC4697-C10A-479C-A467-68E8955B6DA2}">
      <dgm:prSet phldrT="[Text]"/>
      <dgm:spPr/>
      <dgm:t>
        <a:bodyPr/>
        <a:lstStyle/>
        <a:p>
          <a:r>
            <a:rPr lang="sr-Cyrl-RS" dirty="0"/>
            <a:t>Дотације и трансфери </a:t>
          </a:r>
          <a:r>
            <a:rPr lang="sr-Cyrl-RS" dirty="0" smtClean="0"/>
            <a:t>402</a:t>
          </a:r>
          <a:r>
            <a:rPr lang="sr-Latn-RS" dirty="0" smtClean="0"/>
            <a:t>.</a:t>
          </a:r>
          <a:r>
            <a:rPr lang="sr-Cyrl-RS" dirty="0" smtClean="0"/>
            <a:t>286</a:t>
          </a:r>
          <a:r>
            <a:rPr lang="sr-Latn-RS" dirty="0" smtClean="0"/>
            <a:t>.</a:t>
          </a:r>
          <a:r>
            <a:rPr lang="sr-Cyrl-RS" dirty="0" smtClean="0"/>
            <a:t>000 </a:t>
          </a:r>
          <a:r>
            <a:rPr lang="sr-Cyrl-RS" dirty="0"/>
            <a:t>динара</a:t>
          </a:r>
          <a:endParaRPr lang="sr-Latn-RS" dirty="0"/>
        </a:p>
      </dgm:t>
    </dgm:pt>
    <dgm:pt modelId="{363200AF-4036-41BE-A7D8-8725390E1446}" type="parTrans" cxnId="{91FA3EBC-8D24-45C3-BB0C-1FD75931D9D9}">
      <dgm:prSet/>
      <dgm:spPr/>
      <dgm:t>
        <a:bodyPr/>
        <a:lstStyle/>
        <a:p>
          <a:endParaRPr lang="sr-Latn-RS"/>
        </a:p>
      </dgm:t>
    </dgm:pt>
    <dgm:pt modelId="{9D8213F2-CF8E-417D-B5EA-E15D8CF820F6}" type="sibTrans" cxnId="{91FA3EBC-8D24-45C3-BB0C-1FD75931D9D9}">
      <dgm:prSet/>
      <dgm:spPr/>
      <dgm:t>
        <a:bodyPr/>
        <a:lstStyle/>
        <a:p>
          <a:endParaRPr lang="sr-Latn-RS"/>
        </a:p>
      </dgm:t>
    </dgm:pt>
    <dgm:pt modelId="{997E45C4-D504-4BFF-B09B-E46031442DD7}">
      <dgm:prSet phldrT="[Text]"/>
      <dgm:spPr/>
      <dgm:t>
        <a:bodyPr/>
        <a:lstStyle/>
        <a:p>
          <a:r>
            <a:rPr lang="sr-Cyrl-RS" dirty="0" smtClean="0"/>
            <a:t>Непорески </a:t>
          </a:r>
          <a:r>
            <a:rPr lang="sr-Cyrl-RS" dirty="0"/>
            <a:t>приходи </a:t>
          </a:r>
          <a:r>
            <a:rPr lang="sr-Cyrl-RS" dirty="0" smtClean="0"/>
            <a:t>31</a:t>
          </a:r>
          <a:r>
            <a:rPr lang="sr-Latn-RS" dirty="0" smtClean="0"/>
            <a:t>.</a:t>
          </a:r>
          <a:r>
            <a:rPr lang="sr-Cyrl-RS" dirty="0" smtClean="0"/>
            <a:t>837</a:t>
          </a:r>
          <a:r>
            <a:rPr lang="en-US" dirty="0" smtClean="0"/>
            <a:t>.</a:t>
          </a:r>
          <a:r>
            <a:rPr lang="sr-Cyrl-RS" dirty="0" smtClean="0"/>
            <a:t>000</a:t>
          </a:r>
          <a:r>
            <a:rPr lang="sr-Latn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56C77883-3EB7-483F-9583-6D9320B33748}" type="parTrans" cxnId="{74772029-0183-49F2-8BB6-45E7C810B32F}">
      <dgm:prSet/>
      <dgm:spPr/>
      <dgm:t>
        <a:bodyPr/>
        <a:lstStyle/>
        <a:p>
          <a:endParaRPr lang="sr-Latn-RS"/>
        </a:p>
      </dgm:t>
    </dgm:pt>
    <dgm:pt modelId="{364D25E7-F9D1-4A2D-8A9C-44F6706362EA}" type="sibTrans" cxnId="{74772029-0183-49F2-8BB6-45E7C810B32F}">
      <dgm:prSet/>
      <dgm:spPr/>
      <dgm:t>
        <a:bodyPr/>
        <a:lstStyle/>
        <a:p>
          <a:endParaRPr lang="sr-Latn-RS"/>
        </a:p>
      </dgm:t>
    </dgm:pt>
    <dgm:pt modelId="{A64C42B9-2B58-4546-8C43-6AAF997FEBAC}">
      <dgm:prSet phldrT="[Text]"/>
      <dgm:spPr/>
      <dgm:t>
        <a:bodyPr/>
        <a:lstStyle/>
        <a:p>
          <a:endParaRPr lang="sr-Latn-RS" dirty="0"/>
        </a:p>
      </dgm:t>
    </dgm:pt>
    <dgm:pt modelId="{8E108F2E-3631-4B96-B416-C0D6E4B1DE4A}" type="parTrans" cxnId="{C5B08E42-2E34-4223-B4D0-ED62D074A621}">
      <dgm:prSet/>
      <dgm:spPr/>
      <dgm:t>
        <a:bodyPr/>
        <a:lstStyle/>
        <a:p>
          <a:endParaRPr lang="sr-Latn-RS"/>
        </a:p>
      </dgm:t>
    </dgm:pt>
    <dgm:pt modelId="{D1329AF5-4ACF-4D5F-8975-B67D74AA4B01}" type="sibTrans" cxnId="{C5B08E42-2E34-4223-B4D0-ED62D074A621}">
      <dgm:prSet/>
      <dgm:spPr/>
      <dgm:t>
        <a:bodyPr/>
        <a:lstStyle/>
        <a:p>
          <a:endParaRPr lang="sr-Latn-RS"/>
        </a:p>
      </dgm:t>
    </dgm:pt>
    <dgm:pt modelId="{F75370B4-B886-4ECE-9C1A-3559C3EA4B6F}">
      <dgm:prSet phldrT="[Text]"/>
      <dgm:spPr/>
      <dgm:t>
        <a:bodyPr/>
        <a:lstStyle/>
        <a:p>
          <a:r>
            <a:rPr lang="sr-Cyrl-RS" dirty="0" smtClean="0"/>
            <a:t>Пренета средства из ранијих година 0.00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16D9E57A-E35A-47A6-BC62-76B3491FED51}" type="parTrans" cxnId="{C147308D-EA15-4FAB-8AD0-14A3F4429A2F}">
      <dgm:prSet/>
      <dgm:spPr/>
      <dgm:t>
        <a:bodyPr/>
        <a:lstStyle/>
        <a:p>
          <a:endParaRPr lang="sr-Latn-RS"/>
        </a:p>
      </dgm:t>
    </dgm:pt>
    <dgm:pt modelId="{B46093B1-B076-478D-BC49-8DA48403D79B}" type="sibTrans" cxnId="{C147308D-EA15-4FAB-8AD0-14A3F4429A2F}">
      <dgm:prSet/>
      <dgm:spPr/>
      <dgm:t>
        <a:bodyPr/>
        <a:lstStyle/>
        <a:p>
          <a:endParaRPr lang="sr-Latn-RS"/>
        </a:p>
      </dgm:t>
    </dgm:pt>
    <dgm:pt modelId="{CB54EAD0-7B79-4F2A-B6F1-C248D89D873C}">
      <dgm:prSet phldrT="[Text]"/>
      <dgm:spPr/>
      <dgm:t>
        <a:bodyPr/>
        <a:lstStyle/>
        <a:p>
          <a:r>
            <a:rPr lang="sr-Cyrl-RS" dirty="0"/>
            <a:t>Меморандумске ставке </a:t>
          </a:r>
          <a:r>
            <a:rPr lang="sr-Cyrl-RS" dirty="0" smtClean="0"/>
            <a:t>5</a:t>
          </a:r>
          <a:r>
            <a:rPr lang="en-GB" dirty="0" smtClean="0"/>
            <a:t>.</a:t>
          </a:r>
          <a:r>
            <a:rPr lang="sr-Cyrl-RS" dirty="0" smtClean="0"/>
            <a:t>200</a:t>
          </a:r>
          <a:r>
            <a:rPr lang="sr-Latn-RS" dirty="0" smtClean="0"/>
            <a:t>.</a:t>
          </a:r>
          <a:r>
            <a:rPr lang="en-GB" dirty="0" smtClean="0"/>
            <a:t>0</a:t>
          </a:r>
          <a:r>
            <a:rPr lang="sr-Cyrl-RS" dirty="0" smtClean="0"/>
            <a:t>0</a:t>
          </a:r>
          <a:r>
            <a:rPr lang="en-GB" dirty="0" smtClean="0"/>
            <a:t>0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5C631D12-F47E-4716-9372-1BA146C52E22}" type="parTrans" cxnId="{4EEDB805-4310-43A9-8920-A74261D961DD}">
      <dgm:prSet/>
      <dgm:spPr/>
      <dgm:t>
        <a:bodyPr/>
        <a:lstStyle/>
        <a:p>
          <a:endParaRPr lang="sr-Latn-RS"/>
        </a:p>
      </dgm:t>
    </dgm:pt>
    <dgm:pt modelId="{4B8E9549-DB7D-4E19-A0AF-C526121D5CC1}" type="sibTrans" cxnId="{4EEDB805-4310-43A9-8920-A74261D961DD}">
      <dgm:prSet/>
      <dgm:spPr/>
      <dgm:t>
        <a:bodyPr/>
        <a:lstStyle/>
        <a:p>
          <a:endParaRPr lang="sr-Latn-RS"/>
        </a:p>
      </dgm:t>
    </dgm:pt>
    <dgm:pt modelId="{71FC123C-D5F4-4BDB-8ACC-4371CF3E51AD}" type="pres">
      <dgm:prSet presAssocID="{E275C91B-EF79-4BB0-9A34-B42BC43BC0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9FB5735-0E39-4B45-B5D6-888866646622}" type="pres">
      <dgm:prSet presAssocID="{E275C91B-EF79-4BB0-9A34-B42BC43BC036}" presName="radial" presStyleCnt="0">
        <dgm:presLayoutVars>
          <dgm:animLvl val="ctr"/>
        </dgm:presLayoutVars>
      </dgm:prSet>
      <dgm:spPr/>
    </dgm:pt>
    <dgm:pt modelId="{6240F709-AB07-42B9-B8EB-1B2E8746EE72}" type="pres">
      <dgm:prSet presAssocID="{0F7D09EA-D198-4367-BBE2-E9E89FB19D0B}" presName="centerShape" presStyleLbl="vennNode1" presStyleIdx="0" presStyleCnt="6"/>
      <dgm:spPr/>
      <dgm:t>
        <a:bodyPr/>
        <a:lstStyle/>
        <a:p>
          <a:endParaRPr lang="en-GB"/>
        </a:p>
      </dgm:t>
    </dgm:pt>
    <dgm:pt modelId="{1E48DC28-EBDC-4BE0-9094-D51E4D1A8576}" type="pres">
      <dgm:prSet presAssocID="{75D710BC-0A2E-41BA-9079-C991342DE102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9CB60-213E-431F-B611-84321B4647B1}" type="pres">
      <dgm:prSet presAssocID="{5BAC4697-C10A-479C-A467-68E8955B6DA2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756D5E-9AFF-4693-AE03-CDC062CA5968}" type="pres">
      <dgm:prSet presAssocID="{997E45C4-D504-4BFF-B09B-E46031442DD7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7C8F6A-22E8-4CA1-A551-C282CE3CC8A2}" type="pres">
      <dgm:prSet presAssocID="{F75370B4-B886-4ECE-9C1A-3559C3EA4B6F}" presName="node" presStyleLbl="vennNode1" presStyleIdx="4" presStyleCnt="6" custRadScaleRad="102268" custRadScaleInc="-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A1A295-1EDC-4064-B557-66F8000DB0EC}" type="pres">
      <dgm:prSet presAssocID="{CB54EAD0-7B79-4F2A-B6F1-C248D89D873C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F30F36-4996-4378-AF11-66DD391F3194}" type="presOf" srcId="{0F7D09EA-D198-4367-BBE2-E9E89FB19D0B}" destId="{6240F709-AB07-42B9-B8EB-1B2E8746EE72}" srcOrd="0" destOrd="0" presId="urn:microsoft.com/office/officeart/2005/8/layout/radial3"/>
    <dgm:cxn modelId="{8CEAD3D1-8349-4BAD-BA4B-011A5ED9BD45}" type="presOf" srcId="{E275C91B-EF79-4BB0-9A34-B42BC43BC036}" destId="{71FC123C-D5F4-4BDB-8ACC-4371CF3E51AD}" srcOrd="0" destOrd="0" presId="urn:microsoft.com/office/officeart/2005/8/layout/radial3"/>
    <dgm:cxn modelId="{5622F9BE-B9B1-424B-AED7-DE53710D4493}" type="presOf" srcId="{5BAC4697-C10A-479C-A467-68E8955B6DA2}" destId="{EB89CB60-213E-431F-B611-84321B4647B1}" srcOrd="0" destOrd="0" presId="urn:microsoft.com/office/officeart/2005/8/layout/radial3"/>
    <dgm:cxn modelId="{299752E8-6F36-47B8-9731-41582F32125F}" srcId="{E275C91B-EF79-4BB0-9A34-B42BC43BC036}" destId="{0F7D09EA-D198-4367-BBE2-E9E89FB19D0B}" srcOrd="0" destOrd="0" parTransId="{4BE6F344-8CBC-431D-9083-6F83F47F9612}" sibTransId="{B408B735-932D-47E2-9813-DC4B25ABB9F2}"/>
    <dgm:cxn modelId="{91FA3EBC-8D24-45C3-BB0C-1FD75931D9D9}" srcId="{0F7D09EA-D198-4367-BBE2-E9E89FB19D0B}" destId="{5BAC4697-C10A-479C-A467-68E8955B6DA2}" srcOrd="1" destOrd="0" parTransId="{363200AF-4036-41BE-A7D8-8725390E1446}" sibTransId="{9D8213F2-CF8E-417D-B5EA-E15D8CF820F6}"/>
    <dgm:cxn modelId="{43E348C7-2EFC-44D2-8E09-073E590CE047}" type="presOf" srcId="{997E45C4-D504-4BFF-B09B-E46031442DD7}" destId="{5E756D5E-9AFF-4693-AE03-CDC062CA5968}" srcOrd="0" destOrd="0" presId="urn:microsoft.com/office/officeart/2005/8/layout/radial3"/>
    <dgm:cxn modelId="{A39DD0D9-EC6D-4656-8305-7A9587587AA1}" type="presOf" srcId="{75D710BC-0A2E-41BA-9079-C991342DE102}" destId="{1E48DC28-EBDC-4BE0-9094-D51E4D1A8576}" srcOrd="0" destOrd="0" presId="urn:microsoft.com/office/officeart/2005/8/layout/radial3"/>
    <dgm:cxn modelId="{B47BE4BD-5859-40B5-A983-70A3BEC23E74}" srcId="{0F7D09EA-D198-4367-BBE2-E9E89FB19D0B}" destId="{75D710BC-0A2E-41BA-9079-C991342DE102}" srcOrd="0" destOrd="0" parTransId="{A1EF8517-756C-4035-AED8-DFDACA2765BB}" sibTransId="{D33E1982-4B10-4D9D-9F31-E004FD7FDC97}"/>
    <dgm:cxn modelId="{C5B08E42-2E34-4223-B4D0-ED62D074A621}" srcId="{E275C91B-EF79-4BB0-9A34-B42BC43BC036}" destId="{A64C42B9-2B58-4546-8C43-6AAF997FEBAC}" srcOrd="1" destOrd="0" parTransId="{8E108F2E-3631-4B96-B416-C0D6E4B1DE4A}" sibTransId="{D1329AF5-4ACF-4D5F-8975-B67D74AA4B01}"/>
    <dgm:cxn modelId="{74772029-0183-49F2-8BB6-45E7C810B32F}" srcId="{0F7D09EA-D198-4367-BBE2-E9E89FB19D0B}" destId="{997E45C4-D504-4BFF-B09B-E46031442DD7}" srcOrd="2" destOrd="0" parTransId="{56C77883-3EB7-483F-9583-6D9320B33748}" sibTransId="{364D25E7-F9D1-4A2D-8A9C-44F6706362EA}"/>
    <dgm:cxn modelId="{FE18AE14-C60B-45BD-9093-B0DC77E2A84C}" type="presOf" srcId="{CB54EAD0-7B79-4F2A-B6F1-C248D89D873C}" destId="{4EA1A295-1EDC-4064-B557-66F8000DB0EC}" srcOrd="0" destOrd="0" presId="urn:microsoft.com/office/officeart/2005/8/layout/radial3"/>
    <dgm:cxn modelId="{4EEDB805-4310-43A9-8920-A74261D961DD}" srcId="{0F7D09EA-D198-4367-BBE2-E9E89FB19D0B}" destId="{CB54EAD0-7B79-4F2A-B6F1-C248D89D873C}" srcOrd="4" destOrd="0" parTransId="{5C631D12-F47E-4716-9372-1BA146C52E22}" sibTransId="{4B8E9549-DB7D-4E19-A0AF-C526121D5CC1}"/>
    <dgm:cxn modelId="{6702B8FC-1CC6-4924-9B32-37D32A7C1B36}" type="presOf" srcId="{F75370B4-B886-4ECE-9C1A-3559C3EA4B6F}" destId="{D87C8F6A-22E8-4CA1-A551-C282CE3CC8A2}" srcOrd="0" destOrd="0" presId="urn:microsoft.com/office/officeart/2005/8/layout/radial3"/>
    <dgm:cxn modelId="{C147308D-EA15-4FAB-8AD0-14A3F4429A2F}" srcId="{0F7D09EA-D198-4367-BBE2-E9E89FB19D0B}" destId="{F75370B4-B886-4ECE-9C1A-3559C3EA4B6F}" srcOrd="3" destOrd="0" parTransId="{16D9E57A-E35A-47A6-BC62-76B3491FED51}" sibTransId="{B46093B1-B076-478D-BC49-8DA48403D79B}"/>
    <dgm:cxn modelId="{6F72265F-3C9E-408F-9ABA-4A14F7E02915}" type="presParOf" srcId="{71FC123C-D5F4-4BDB-8ACC-4371CF3E51AD}" destId="{29FB5735-0E39-4B45-B5D6-888866646622}" srcOrd="0" destOrd="0" presId="urn:microsoft.com/office/officeart/2005/8/layout/radial3"/>
    <dgm:cxn modelId="{853C835F-E9C3-4EF2-8B83-C67F5C1898C1}" type="presParOf" srcId="{29FB5735-0E39-4B45-B5D6-888866646622}" destId="{6240F709-AB07-42B9-B8EB-1B2E8746EE72}" srcOrd="0" destOrd="0" presId="urn:microsoft.com/office/officeart/2005/8/layout/radial3"/>
    <dgm:cxn modelId="{00E36334-7CE1-440E-B606-438536B5D17B}" type="presParOf" srcId="{29FB5735-0E39-4B45-B5D6-888866646622}" destId="{1E48DC28-EBDC-4BE0-9094-D51E4D1A8576}" srcOrd="1" destOrd="0" presId="urn:microsoft.com/office/officeart/2005/8/layout/radial3"/>
    <dgm:cxn modelId="{D66AF488-82A3-4479-B426-C6518DFA686E}" type="presParOf" srcId="{29FB5735-0E39-4B45-B5D6-888866646622}" destId="{EB89CB60-213E-431F-B611-84321B4647B1}" srcOrd="2" destOrd="0" presId="urn:microsoft.com/office/officeart/2005/8/layout/radial3"/>
    <dgm:cxn modelId="{718A1636-F86D-4873-98DC-DF0274B4AC78}" type="presParOf" srcId="{29FB5735-0E39-4B45-B5D6-888866646622}" destId="{5E756D5E-9AFF-4693-AE03-CDC062CA5968}" srcOrd="3" destOrd="0" presId="urn:microsoft.com/office/officeart/2005/8/layout/radial3"/>
    <dgm:cxn modelId="{DE2B0016-641B-4841-8161-5860908B0C62}" type="presParOf" srcId="{29FB5735-0E39-4B45-B5D6-888866646622}" destId="{D87C8F6A-22E8-4CA1-A551-C282CE3CC8A2}" srcOrd="4" destOrd="0" presId="urn:microsoft.com/office/officeart/2005/8/layout/radial3"/>
    <dgm:cxn modelId="{646F9086-162D-4666-B31D-F86285C5176D}" type="presParOf" srcId="{29FB5735-0E39-4B45-B5D6-888866646622}" destId="{4EA1A295-1EDC-4064-B557-66F8000DB0E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корисника.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D5AEC324-71D0-499D-9882-7A058A26ACFC}" type="presOf" srcId="{EEA47F19-311D-44B3-AAA4-35C98BD4844B}" destId="{EFEB1020-9C17-48DC-BBE0-54FA743F9F75}" srcOrd="0" destOrd="0" presId="urn:diagrams.loki3.com/BracketList"/>
    <dgm:cxn modelId="{313379AD-AC69-41BE-81C0-E426F5535F2B}" type="presOf" srcId="{0C844461-76DE-4FEA-A87D-23440AD6FC2E}" destId="{C6144CDB-22C1-4337-9F95-C3A522A707D1}" srcOrd="0" destOrd="0" presId="urn:diagrams.loki3.com/BracketList"/>
    <dgm:cxn modelId="{8F0C8870-4490-4569-A4CA-61BBC8186C6B}" type="presOf" srcId="{423C6F79-8640-4D5E-8F7E-2B463BCF528C}" destId="{E8E0050D-5592-4FFB-BC24-07DF887B3DF2}" srcOrd="0" destOrd="0" presId="urn:diagrams.loki3.com/BracketList"/>
    <dgm:cxn modelId="{50681314-CFD2-4372-8B24-5F430D19C316}" type="presOf" srcId="{1BF4645B-0E25-4982-8755-C468FC62C39C}" destId="{320B77C6-F8A0-4CEB-8B55-79E4A1BAF9E9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52BA2749-1066-4551-AA14-525997651BE1}" type="presOf" srcId="{E1AD8724-28DC-48C5-B75E-B0D1F33E6279}" destId="{939B76D1-BB33-4E50-9ECD-839FB5787B95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CCFBB810-AFAB-4DB1-8996-5AD490C73DA3}" type="presOf" srcId="{4B4A2A45-FFA7-47F5-A99D-A2DFD7698107}" destId="{9A05939C-6B40-4C32-897A-4A6DC3E71E5B}" srcOrd="0" destOrd="0" presId="urn:diagrams.loki3.com/BracketList"/>
    <dgm:cxn modelId="{3653762B-242F-4298-AD2B-D9A198FF9544}" type="presOf" srcId="{28888755-727E-436B-B2F2-DA7896544A65}" destId="{9312B733-3AEB-49F6-8245-08553BA2949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2CF8B621-5F58-4114-A612-584D9D001A4A}" type="presOf" srcId="{FE2BA0E8-81AC-463B-B498-EF464F5BCE06}" destId="{9893D59A-7FEC-486D-89C4-D28135F6121C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689D0F99-1140-4B2E-AF41-DF04B9B6D61F}" type="presOf" srcId="{A22D28D0-C0EE-4FAC-9411-A8A4995FB17B}" destId="{B43D6F8D-5103-4DCA-8971-053A6B7A987B}" srcOrd="0" destOrd="0" presId="urn:diagrams.loki3.com/BracketList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2568B405-1D2C-4B40-BEE2-41191AD1EACB}" type="presOf" srcId="{E055884F-7426-4921-A0E5-9CA56A76B49A}" destId="{CCB8139E-CA19-491D-9FCD-6BF28923C725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DB15ABE7-22C4-4D3B-855D-86F6BD903CA0}" type="presOf" srcId="{92FD0664-EE76-4121-BE7B-68FC1EE5F4D7}" destId="{C6BA9D27-2D60-4BA7-98A9-E18E57FDB6CB}" srcOrd="0" destOrd="0" presId="urn:diagrams.loki3.com/BracketList"/>
    <dgm:cxn modelId="{B8706C1C-B3E3-4610-A2A1-B6F1642713D0}" type="presOf" srcId="{26EF48C7-6381-4355-B03F-DD441AE957C7}" destId="{EFAACCF6-3A6A-4536-89B0-F0A7C44F6BE1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8B6796BF-3C44-47DC-A414-503D6419F4CA}" type="presOf" srcId="{97F877CB-9B8D-43D2-81EC-7EBF25320968}" destId="{260E7D26-6540-4407-AA35-D081FC05F135}" srcOrd="0" destOrd="0" presId="urn:diagrams.loki3.com/BracketList"/>
    <dgm:cxn modelId="{AFDAAD73-3740-4EC6-80EE-B5094A0EAE6F}" type="presOf" srcId="{D45E583C-4AAD-40D2-9D24-9A0A68141567}" destId="{7BB6658A-32E0-42C7-B82A-240BF45CF27D}" srcOrd="0" destOrd="0" presId="urn:diagrams.loki3.com/BracketList"/>
    <dgm:cxn modelId="{A78343F2-2219-48FD-850D-30A238AABC25}" type="presOf" srcId="{E1B79EE1-1157-4302-AB0B-8FEDC81165FD}" destId="{F40D94EA-52E0-4740-A924-EAF350BDF213}" srcOrd="0" destOrd="0" presId="urn:diagrams.loki3.com/BracketList"/>
    <dgm:cxn modelId="{261723FE-394C-4319-8ED4-03DF6DF173E3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B460FE42-375E-4531-831F-A97C0E22E9EA}" type="presOf" srcId="{6B14159D-5902-471E-9F91-CEA86CA18597}" destId="{FFFD7BD8-195B-4FA4-9414-4F4C582F5570}" srcOrd="0" destOrd="0" presId="urn:diagrams.loki3.com/BracketList"/>
    <dgm:cxn modelId="{1D6FA247-190D-46D0-85FD-5D52E71C9732}" type="presParOf" srcId="{EFEB1020-9C17-48DC-BBE0-54FA743F9F75}" destId="{98695426-23ED-40C0-90A1-2BB445DEBC64}" srcOrd="0" destOrd="0" presId="urn:diagrams.loki3.com/BracketList"/>
    <dgm:cxn modelId="{9ECD4682-48A4-494F-AAA1-B259136994C2}" type="presParOf" srcId="{98695426-23ED-40C0-90A1-2BB445DEBC64}" destId="{C6144CDB-22C1-4337-9F95-C3A522A707D1}" srcOrd="0" destOrd="0" presId="urn:diagrams.loki3.com/BracketList"/>
    <dgm:cxn modelId="{98771A5B-E195-4915-90ED-92708E521C87}" type="presParOf" srcId="{98695426-23ED-40C0-90A1-2BB445DEBC64}" destId="{02385D1D-92EB-445D-B736-940004751C79}" srcOrd="1" destOrd="0" presId="urn:diagrams.loki3.com/BracketList"/>
    <dgm:cxn modelId="{324DB9ED-8139-43E8-80F2-146F6DDC98EC}" type="presParOf" srcId="{98695426-23ED-40C0-90A1-2BB445DEBC64}" destId="{99D36636-E395-439F-A79A-29C0BFB6F7E4}" srcOrd="2" destOrd="0" presId="urn:diagrams.loki3.com/BracketList"/>
    <dgm:cxn modelId="{B69AB137-4078-4E3F-A0AA-3253888DEA46}" type="presParOf" srcId="{98695426-23ED-40C0-90A1-2BB445DEBC64}" destId="{7BB6658A-32E0-42C7-B82A-240BF45CF27D}" srcOrd="3" destOrd="0" presId="urn:diagrams.loki3.com/BracketList"/>
    <dgm:cxn modelId="{088ADC0E-C8B8-4F12-B9F8-C3E4BC16F337}" type="presParOf" srcId="{EFEB1020-9C17-48DC-BBE0-54FA743F9F75}" destId="{5B3CB043-7A92-47E9-A4C4-39EC715F2552}" srcOrd="1" destOrd="0" presId="urn:diagrams.loki3.com/BracketList"/>
    <dgm:cxn modelId="{C008DA06-E676-4438-B415-BFD1B1E61235}" type="presParOf" srcId="{EFEB1020-9C17-48DC-BBE0-54FA743F9F75}" destId="{D9DF5E9A-39D4-44B7-A326-58B07A05D91E}" srcOrd="2" destOrd="0" presId="urn:diagrams.loki3.com/BracketList"/>
    <dgm:cxn modelId="{1AA68B89-2CCB-48EB-B16C-D674D6543ED1}" type="presParOf" srcId="{D9DF5E9A-39D4-44B7-A326-58B07A05D91E}" destId="{F40D94EA-52E0-4740-A924-EAF350BDF213}" srcOrd="0" destOrd="0" presId="urn:diagrams.loki3.com/BracketList"/>
    <dgm:cxn modelId="{4B91DED2-2C22-4873-B5BC-733A092F8A60}" type="presParOf" srcId="{D9DF5E9A-39D4-44B7-A326-58B07A05D91E}" destId="{0E930D30-96BC-4D43-B65A-EE88C46DBE48}" srcOrd="1" destOrd="0" presId="urn:diagrams.loki3.com/BracketList"/>
    <dgm:cxn modelId="{66AF0388-E7CD-4363-A762-1B1C06D55084}" type="presParOf" srcId="{D9DF5E9A-39D4-44B7-A326-58B07A05D91E}" destId="{5831BF15-ED1F-4BD5-857B-18B8E573D9AB}" srcOrd="2" destOrd="0" presId="urn:diagrams.loki3.com/BracketList"/>
    <dgm:cxn modelId="{D8DF961B-EC65-4AA1-8CF0-FBD488DEEBCF}" type="presParOf" srcId="{D9DF5E9A-39D4-44B7-A326-58B07A05D91E}" destId="{C6BA9D27-2D60-4BA7-98A9-E18E57FDB6CB}" srcOrd="3" destOrd="0" presId="urn:diagrams.loki3.com/BracketList"/>
    <dgm:cxn modelId="{775AED1B-660A-415E-AC0B-531563635F79}" type="presParOf" srcId="{EFEB1020-9C17-48DC-BBE0-54FA743F9F75}" destId="{5A002753-9FCA-4DC5-B8A6-1F7632BDDE58}" srcOrd="3" destOrd="0" presId="urn:diagrams.loki3.com/BracketList"/>
    <dgm:cxn modelId="{1F317EB7-91BB-403D-B8F7-7F03A3DA8CCD}" type="presParOf" srcId="{EFEB1020-9C17-48DC-BBE0-54FA743F9F75}" destId="{9709DCCB-B8A8-47BC-A303-F9EC41DA889E}" srcOrd="4" destOrd="0" presId="urn:diagrams.loki3.com/BracketList"/>
    <dgm:cxn modelId="{24B04CBE-41F7-4143-8D5A-C8E35256AB27}" type="presParOf" srcId="{9709DCCB-B8A8-47BC-A303-F9EC41DA889E}" destId="{CCB8139E-CA19-491D-9FCD-6BF28923C725}" srcOrd="0" destOrd="0" presId="urn:diagrams.loki3.com/BracketList"/>
    <dgm:cxn modelId="{3BBE821A-CE51-40CF-9295-B06369FDFF39}" type="presParOf" srcId="{9709DCCB-B8A8-47BC-A303-F9EC41DA889E}" destId="{14D1633C-A097-4A5A-8269-B04E98857E56}" srcOrd="1" destOrd="0" presId="urn:diagrams.loki3.com/BracketList"/>
    <dgm:cxn modelId="{18D77D28-21B5-487D-9D48-026B1BD416D3}" type="presParOf" srcId="{9709DCCB-B8A8-47BC-A303-F9EC41DA889E}" destId="{82B38D6F-2AA7-4339-A71D-28AA55699178}" srcOrd="2" destOrd="0" presId="urn:diagrams.loki3.com/BracketList"/>
    <dgm:cxn modelId="{DBB19EEE-82FA-4397-B3C6-837D616A26E2}" type="presParOf" srcId="{9709DCCB-B8A8-47BC-A303-F9EC41DA889E}" destId="{FFFD7BD8-195B-4FA4-9414-4F4C582F5570}" srcOrd="3" destOrd="0" presId="urn:diagrams.loki3.com/BracketList"/>
    <dgm:cxn modelId="{B562A77A-F213-4634-8EE8-56BF17A9ADDD}" type="presParOf" srcId="{EFEB1020-9C17-48DC-BBE0-54FA743F9F75}" destId="{D3A122A3-FC4C-4845-B4FF-0E74CF3D50D3}" srcOrd="5" destOrd="0" presId="urn:diagrams.loki3.com/BracketList"/>
    <dgm:cxn modelId="{89737E1F-5192-4C62-850C-94A65950AFE8}" type="presParOf" srcId="{EFEB1020-9C17-48DC-BBE0-54FA743F9F75}" destId="{CCB5FDA4-BEC8-4CA1-835A-2A3BEEBEC456}" srcOrd="6" destOrd="0" presId="urn:diagrams.loki3.com/BracketList"/>
    <dgm:cxn modelId="{9DBBBA89-53B4-4C49-9BCE-CE4EF7C256E4}" type="presParOf" srcId="{CCB5FDA4-BEC8-4CA1-835A-2A3BEEBEC456}" destId="{9312B733-3AEB-49F6-8245-08553BA2949B}" srcOrd="0" destOrd="0" presId="urn:diagrams.loki3.com/BracketList"/>
    <dgm:cxn modelId="{A5FE047A-E299-4332-8042-DDED9A44CE8D}" type="presParOf" srcId="{CCB5FDA4-BEC8-4CA1-835A-2A3BEEBEC456}" destId="{435AB433-2559-485A-A03D-C32F36288071}" srcOrd="1" destOrd="0" presId="urn:diagrams.loki3.com/BracketList"/>
    <dgm:cxn modelId="{CEA9829F-61AD-4543-8489-05346F84BDBA}" type="presParOf" srcId="{CCB5FDA4-BEC8-4CA1-835A-2A3BEEBEC456}" destId="{C13B9160-72D5-46E0-A1C0-91E8634DFAE2}" srcOrd="2" destOrd="0" presId="urn:diagrams.loki3.com/BracketList"/>
    <dgm:cxn modelId="{A332DED9-5FD0-4F31-BA09-CA00D585A37C}" type="presParOf" srcId="{CCB5FDA4-BEC8-4CA1-835A-2A3BEEBEC456}" destId="{9893D59A-7FEC-486D-89C4-D28135F6121C}" srcOrd="3" destOrd="0" presId="urn:diagrams.loki3.com/BracketList"/>
    <dgm:cxn modelId="{6E14FD7D-D6E0-4263-A4C9-C49940D154E3}" type="presParOf" srcId="{EFEB1020-9C17-48DC-BBE0-54FA743F9F75}" destId="{A421D242-ABBF-45EB-97FD-83930430328F}" srcOrd="7" destOrd="0" presId="urn:diagrams.loki3.com/BracketList"/>
    <dgm:cxn modelId="{9B0E34E0-6959-4600-96CE-649C7FC17E00}" type="presParOf" srcId="{EFEB1020-9C17-48DC-BBE0-54FA743F9F75}" destId="{F0DED400-B200-4EA2-AB34-CCFF58E07A6E}" srcOrd="8" destOrd="0" presId="urn:diagrams.loki3.com/BracketList"/>
    <dgm:cxn modelId="{1FBD4EC3-5BBF-497C-9735-220B54867302}" type="presParOf" srcId="{F0DED400-B200-4EA2-AB34-CCFF58E07A6E}" destId="{EFAACCF6-3A6A-4536-89B0-F0A7C44F6BE1}" srcOrd="0" destOrd="0" presId="urn:diagrams.loki3.com/BracketList"/>
    <dgm:cxn modelId="{B4974C70-8753-4424-A3CF-65D924B56A34}" type="presParOf" srcId="{F0DED400-B200-4EA2-AB34-CCFF58E07A6E}" destId="{6497CA82-45EE-4BD1-AEB4-CC3961FBFB74}" srcOrd="1" destOrd="0" presId="urn:diagrams.loki3.com/BracketList"/>
    <dgm:cxn modelId="{AD118B38-275B-42B1-B8FB-621C4F3E13E6}" type="presParOf" srcId="{F0DED400-B200-4EA2-AB34-CCFF58E07A6E}" destId="{CD7548DD-1E84-4DA7-B1D0-28F3E4EBFF82}" srcOrd="2" destOrd="0" presId="urn:diagrams.loki3.com/BracketList"/>
    <dgm:cxn modelId="{46D99522-D3F9-4DAB-9773-142A2FD4B46F}" type="presParOf" srcId="{F0DED400-B200-4EA2-AB34-CCFF58E07A6E}" destId="{9A05939C-6B40-4C32-897A-4A6DC3E71E5B}" srcOrd="3" destOrd="0" presId="urn:diagrams.loki3.com/BracketList"/>
    <dgm:cxn modelId="{75630373-DE73-4EA9-8153-8D346063D5CE}" type="presParOf" srcId="{EFEB1020-9C17-48DC-BBE0-54FA743F9F75}" destId="{569EA799-9807-4770-B698-79D3EF79120B}" srcOrd="9" destOrd="0" presId="urn:diagrams.loki3.com/BracketList"/>
    <dgm:cxn modelId="{46D91CB2-9065-406B-A5BB-67305C5AE38D}" type="presParOf" srcId="{EFEB1020-9C17-48DC-BBE0-54FA743F9F75}" destId="{2B991069-479A-498A-AF83-5B33CD9F12C6}" srcOrd="10" destOrd="0" presId="urn:diagrams.loki3.com/BracketList"/>
    <dgm:cxn modelId="{B3720CC1-BDDF-4C4D-9F66-1A0B8098DFB7}" type="presParOf" srcId="{2B991069-479A-498A-AF83-5B33CD9F12C6}" destId="{939B76D1-BB33-4E50-9ECD-839FB5787B95}" srcOrd="0" destOrd="0" presId="urn:diagrams.loki3.com/BracketList"/>
    <dgm:cxn modelId="{0507C166-FB82-4A7E-B6FC-005FB8D867EE}" type="presParOf" srcId="{2B991069-479A-498A-AF83-5B33CD9F12C6}" destId="{7845F59F-6101-48DE-ABCC-EC5351843F5B}" srcOrd="1" destOrd="0" presId="urn:diagrams.loki3.com/BracketList"/>
    <dgm:cxn modelId="{705A797A-1FFB-4148-B838-CA6C94C46A8A}" type="presParOf" srcId="{2B991069-479A-498A-AF83-5B33CD9F12C6}" destId="{8DC06B04-AA78-4007-96F1-AC66800E204E}" srcOrd="2" destOrd="0" presId="urn:diagrams.loki3.com/BracketList"/>
    <dgm:cxn modelId="{A92043CE-B3F8-4B99-A584-A84D8F6785A1}" type="presParOf" srcId="{2B991069-479A-498A-AF83-5B33CD9F12C6}" destId="{B43D6F8D-5103-4DCA-8971-053A6B7A987B}" srcOrd="3" destOrd="0" presId="urn:diagrams.loki3.com/BracketList"/>
    <dgm:cxn modelId="{68894A5F-8BE3-422A-83A7-84B1BD17E92B}" type="presParOf" srcId="{EFEB1020-9C17-48DC-BBE0-54FA743F9F75}" destId="{1DEFA11E-9373-40F9-A3AA-EE96EB176FFC}" srcOrd="11" destOrd="0" presId="urn:diagrams.loki3.com/BracketList"/>
    <dgm:cxn modelId="{233E1009-0CE0-4AC8-A961-8F8FE678E787}" type="presParOf" srcId="{EFEB1020-9C17-48DC-BBE0-54FA743F9F75}" destId="{4B12A308-E2AF-4F45-882B-691EF4FA1B43}" srcOrd="12" destOrd="0" presId="urn:diagrams.loki3.com/BracketList"/>
    <dgm:cxn modelId="{6751AF93-E1A6-4669-B728-604497B24BE3}" type="presParOf" srcId="{4B12A308-E2AF-4F45-882B-691EF4FA1B43}" destId="{B471A916-B6F4-4017-A447-E2C98CEE19B9}" srcOrd="0" destOrd="0" presId="urn:diagrams.loki3.com/BracketList"/>
    <dgm:cxn modelId="{44433771-A7F2-4A14-A056-3FB384D9BDFC}" type="presParOf" srcId="{4B12A308-E2AF-4F45-882B-691EF4FA1B43}" destId="{7F976215-9D17-4223-A92A-D3302071B429}" srcOrd="1" destOrd="0" presId="urn:diagrams.loki3.com/BracketList"/>
    <dgm:cxn modelId="{576ACE25-BB7E-46B3-A2EF-F24F07114571}" type="presParOf" srcId="{4B12A308-E2AF-4F45-882B-691EF4FA1B43}" destId="{C984C73F-7C05-410A-B91E-AD111AE0E45B}" srcOrd="2" destOrd="0" presId="urn:diagrams.loki3.com/BracketList"/>
    <dgm:cxn modelId="{0AAD2FD1-B435-476F-AB6A-24E434B14FB5}" type="presParOf" srcId="{4B12A308-E2AF-4F45-882B-691EF4FA1B43}" destId="{260E7D26-6540-4407-AA35-D081FC05F135}" srcOrd="3" destOrd="0" presId="urn:diagrams.loki3.com/BracketList"/>
    <dgm:cxn modelId="{C4BEBD64-C443-43FA-855E-A6597255A851}" type="presParOf" srcId="{EFEB1020-9C17-48DC-BBE0-54FA743F9F75}" destId="{87942DC7-D611-481D-85C3-17E9EE928CC9}" srcOrd="13" destOrd="0" presId="urn:diagrams.loki3.com/BracketList"/>
    <dgm:cxn modelId="{510602D0-CAA0-4462-A3CE-A5C35C06EC97}" type="presParOf" srcId="{EFEB1020-9C17-48DC-BBE0-54FA743F9F75}" destId="{5A582BDF-EB51-42B9-AFE8-1D18A89089BC}" srcOrd="14" destOrd="0" presId="urn:diagrams.loki3.com/BracketList"/>
    <dgm:cxn modelId="{D59977F4-287C-4A81-9DAA-A1340C19F3B3}" type="presParOf" srcId="{5A582BDF-EB51-42B9-AFE8-1D18A89089BC}" destId="{320B77C6-F8A0-4CEB-8B55-79E4A1BAF9E9}" srcOrd="0" destOrd="0" presId="urn:diagrams.loki3.com/BracketList"/>
    <dgm:cxn modelId="{7D9819A4-FF18-4241-8E8A-F85B82C2B8C2}" type="presParOf" srcId="{5A582BDF-EB51-42B9-AFE8-1D18A89089BC}" destId="{803A06C6-F698-48F4-A91D-0B2B17EECBA4}" srcOrd="1" destOrd="0" presId="urn:diagrams.loki3.com/BracketList"/>
    <dgm:cxn modelId="{5EC4A09C-3F08-4DCD-AE57-C6BD82D9A0E3}" type="presParOf" srcId="{5A582BDF-EB51-42B9-AFE8-1D18A89089BC}" destId="{4A43BD3F-83F2-4A36-B8AE-CC5DC27FAC9E}" srcOrd="2" destOrd="0" presId="urn:diagrams.loki3.com/BracketList"/>
    <dgm:cxn modelId="{67B898AF-D2FB-4E22-B915-85C72C77C2E7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80E6FE-75F8-455F-B00D-388A62CAD87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3AEAB1B5-D9EF-4981-86BF-BCD6908D01E5}">
      <dgm:prSet phldrT="[Text]" custT="1"/>
      <dgm:spPr/>
      <dgm:t>
        <a:bodyPr/>
        <a:lstStyle/>
        <a:p>
          <a:r>
            <a:rPr lang="sr-Cyrl-RS" sz="1800" dirty="0"/>
            <a:t>Укупно извршени расходи и издаци износе </a:t>
          </a:r>
          <a:r>
            <a:rPr lang="sr-Cyrl-RS" sz="1800" dirty="0" smtClean="0"/>
            <a:t>1</a:t>
          </a:r>
          <a:r>
            <a:rPr lang="sr-Latn-RS" sz="1800" dirty="0" smtClean="0"/>
            <a:t>.</a:t>
          </a:r>
          <a:r>
            <a:rPr lang="sr-Cyrl-RS" sz="1800" dirty="0" smtClean="0"/>
            <a:t>024</a:t>
          </a:r>
          <a:r>
            <a:rPr lang="sr-Latn-RS" sz="1800" dirty="0" smtClean="0"/>
            <a:t>.</a:t>
          </a:r>
          <a:r>
            <a:rPr lang="sr-Cyrl-RS" sz="1800" dirty="0" smtClean="0"/>
            <a:t>429.000 </a:t>
          </a:r>
          <a:r>
            <a:rPr lang="sr-Cyrl-RS" sz="1800" dirty="0"/>
            <a:t>динара</a:t>
          </a:r>
          <a:endParaRPr lang="sr-Latn-RS" sz="1800" dirty="0"/>
        </a:p>
      </dgm:t>
    </dgm:pt>
    <dgm:pt modelId="{9B790053-042C-4178-B099-0AA1E213BC4B}" type="parTrans" cxnId="{3003CA8A-6DE4-45F8-9E95-9DBBCD00E8BC}">
      <dgm:prSet/>
      <dgm:spPr/>
      <dgm:t>
        <a:bodyPr/>
        <a:lstStyle/>
        <a:p>
          <a:endParaRPr lang="sr-Latn-RS"/>
        </a:p>
      </dgm:t>
    </dgm:pt>
    <dgm:pt modelId="{DB173785-DEAA-40A6-91BF-CB61950A6CE4}" type="sibTrans" cxnId="{3003CA8A-6DE4-45F8-9E95-9DBBCD00E8BC}">
      <dgm:prSet/>
      <dgm:spPr/>
      <dgm:t>
        <a:bodyPr/>
        <a:lstStyle/>
        <a:p>
          <a:endParaRPr lang="sr-Latn-RS"/>
        </a:p>
      </dgm:t>
    </dgm:pt>
    <dgm:pt modelId="{2885F644-5E9D-46B6-8CAF-6E5B22E43DBC}">
      <dgm:prSet phldrT="[Text]"/>
      <dgm:spPr/>
      <dgm:t>
        <a:bodyPr/>
        <a:lstStyle/>
        <a:p>
          <a:r>
            <a:rPr lang="sr-Cyrl-RS" dirty="0"/>
            <a:t>Расходи за запослене </a:t>
          </a:r>
          <a:r>
            <a:rPr lang="sr-Cyrl-RS" dirty="0" smtClean="0"/>
            <a:t>238</a:t>
          </a:r>
          <a:r>
            <a:rPr lang="sr-Latn-RS" dirty="0" smtClean="0">
              <a:solidFill>
                <a:schemeClr val="tx1"/>
              </a:solidFill>
            </a:rPr>
            <a:t>.</a:t>
          </a:r>
          <a:r>
            <a:rPr lang="sr-Cyrl-RS" dirty="0" smtClean="0">
              <a:solidFill>
                <a:schemeClr val="tx1"/>
              </a:solidFill>
            </a:rPr>
            <a:t>033</a:t>
          </a:r>
          <a:r>
            <a:rPr lang="sr-Latn-RS" dirty="0" smtClean="0">
              <a:solidFill>
                <a:schemeClr val="tx1"/>
              </a:solidFill>
            </a:rPr>
            <a:t>.</a:t>
          </a:r>
          <a:r>
            <a:rPr lang="sr-Cyrl-RS" dirty="0" smtClean="0">
              <a:solidFill>
                <a:schemeClr val="tx1"/>
              </a:solidFill>
            </a:rPr>
            <a:t>000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D533F1E8-9F58-46F3-B8A8-163A0327F5DA}" type="parTrans" cxnId="{16CBEC61-89ED-4D59-A282-62F769E1908D}">
      <dgm:prSet/>
      <dgm:spPr/>
      <dgm:t>
        <a:bodyPr/>
        <a:lstStyle/>
        <a:p>
          <a:endParaRPr lang="sr-Latn-RS"/>
        </a:p>
      </dgm:t>
    </dgm:pt>
    <dgm:pt modelId="{08FEAE6E-9170-4490-9C95-2D5CA2D0B642}" type="sibTrans" cxnId="{16CBEC61-89ED-4D59-A282-62F769E1908D}">
      <dgm:prSet/>
      <dgm:spPr/>
      <dgm:t>
        <a:bodyPr/>
        <a:lstStyle/>
        <a:p>
          <a:endParaRPr lang="sr-Latn-RS"/>
        </a:p>
      </dgm:t>
    </dgm:pt>
    <dgm:pt modelId="{66BFF05E-3F6D-4EED-9D30-10583093E473}">
      <dgm:prSet phldrT="[Text]"/>
      <dgm:spPr/>
      <dgm:t>
        <a:bodyPr/>
        <a:lstStyle/>
        <a:p>
          <a:r>
            <a:rPr lang="sr-Cyrl-RS" dirty="0"/>
            <a:t>Коришћење роба и услуга </a:t>
          </a:r>
          <a:r>
            <a:rPr lang="sr-Cyrl-RS" dirty="0" smtClean="0"/>
            <a:t>337</a:t>
          </a:r>
          <a:r>
            <a:rPr lang="sr-Latn-RS" dirty="0" smtClean="0"/>
            <a:t>.</a:t>
          </a:r>
          <a:r>
            <a:rPr lang="sr-Cyrl-RS" dirty="0" smtClean="0"/>
            <a:t>695</a:t>
          </a:r>
          <a:r>
            <a:rPr lang="sr-Latn-RS" dirty="0" smtClean="0"/>
            <a:t>.</a:t>
          </a:r>
          <a:r>
            <a:rPr lang="sr-Cyrl-RS" dirty="0" smtClean="0"/>
            <a:t>000 </a:t>
          </a:r>
          <a:r>
            <a:rPr lang="sr-Cyrl-RS" dirty="0"/>
            <a:t>динара</a:t>
          </a:r>
          <a:endParaRPr lang="sr-Latn-RS" dirty="0"/>
        </a:p>
      </dgm:t>
    </dgm:pt>
    <dgm:pt modelId="{C76D26A3-42A4-45FA-AE9E-872BDE3C951D}" type="parTrans" cxnId="{D16FC27F-26CF-49E6-BB61-9DCD56E3A476}">
      <dgm:prSet/>
      <dgm:spPr/>
      <dgm:t>
        <a:bodyPr/>
        <a:lstStyle/>
        <a:p>
          <a:endParaRPr lang="sr-Latn-RS"/>
        </a:p>
      </dgm:t>
    </dgm:pt>
    <dgm:pt modelId="{348C766C-48F1-4B0B-A06E-1091D883FBD8}" type="sibTrans" cxnId="{D16FC27F-26CF-49E6-BB61-9DCD56E3A476}">
      <dgm:prSet/>
      <dgm:spPr/>
      <dgm:t>
        <a:bodyPr/>
        <a:lstStyle/>
        <a:p>
          <a:endParaRPr lang="sr-Latn-RS"/>
        </a:p>
      </dgm:t>
    </dgm:pt>
    <dgm:pt modelId="{6ADE78B8-6A90-409A-93EC-2E1018038D39}">
      <dgm:prSet phldrT="[Text]"/>
      <dgm:spPr/>
      <dgm:t>
        <a:bodyPr/>
        <a:lstStyle/>
        <a:p>
          <a:r>
            <a:rPr lang="sr-Cyrl-RS" dirty="0"/>
            <a:t>Отплата камата </a:t>
          </a:r>
          <a:r>
            <a:rPr lang="sr-Cyrl-RS" dirty="0" smtClean="0"/>
            <a:t>17</a:t>
          </a:r>
          <a:r>
            <a:rPr lang="en-US" dirty="0" smtClean="0"/>
            <a:t>.</a:t>
          </a:r>
          <a:r>
            <a:rPr lang="sr-Cyrl-RS" dirty="0" smtClean="0"/>
            <a:t>739.000 </a:t>
          </a:r>
          <a:r>
            <a:rPr lang="sr-Cyrl-RS" dirty="0"/>
            <a:t>динара </a:t>
          </a:r>
          <a:endParaRPr lang="sr-Latn-RS" dirty="0"/>
        </a:p>
      </dgm:t>
    </dgm:pt>
    <dgm:pt modelId="{AE60744F-14AC-4F64-83C4-5205FA88679D}" type="parTrans" cxnId="{EAB41089-F315-4B8D-B7AC-5714AF51E9B3}">
      <dgm:prSet/>
      <dgm:spPr/>
      <dgm:t>
        <a:bodyPr/>
        <a:lstStyle/>
        <a:p>
          <a:endParaRPr lang="sr-Latn-RS"/>
        </a:p>
      </dgm:t>
    </dgm:pt>
    <dgm:pt modelId="{02410A3D-942F-454B-9780-587F226915E4}" type="sibTrans" cxnId="{EAB41089-F315-4B8D-B7AC-5714AF51E9B3}">
      <dgm:prSet/>
      <dgm:spPr/>
      <dgm:t>
        <a:bodyPr/>
        <a:lstStyle/>
        <a:p>
          <a:endParaRPr lang="sr-Latn-RS"/>
        </a:p>
      </dgm:t>
    </dgm:pt>
    <dgm:pt modelId="{6CDE4B7E-694A-4CC6-9380-C110FA4F3107}">
      <dgm:prSet phldrT="[Text]"/>
      <dgm:spPr/>
      <dgm:t>
        <a:bodyPr/>
        <a:lstStyle/>
        <a:p>
          <a:r>
            <a:rPr lang="sr-Cyrl-RS" dirty="0"/>
            <a:t>Субвенције </a:t>
          </a:r>
          <a:r>
            <a:rPr lang="sr-Cyrl-RS" dirty="0" smtClean="0"/>
            <a:t>75</a:t>
          </a:r>
          <a:r>
            <a:rPr lang="sr-Latn-RS" dirty="0" smtClean="0"/>
            <a:t>.</a:t>
          </a:r>
          <a:r>
            <a:rPr lang="sr-Cyrl-RS" dirty="0" smtClean="0"/>
            <a:t>148</a:t>
          </a:r>
          <a:r>
            <a:rPr lang="en-US" dirty="0" smtClean="0"/>
            <a:t>.</a:t>
          </a:r>
          <a:r>
            <a:rPr lang="sr-Cyrl-RS" dirty="0" smtClean="0"/>
            <a:t>000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F6B9A79C-4C1D-4A52-B265-8E3F0143E45F}" type="parTrans" cxnId="{76783F61-67EF-4F78-BF97-9BF8CB5CED0A}">
      <dgm:prSet/>
      <dgm:spPr/>
      <dgm:t>
        <a:bodyPr/>
        <a:lstStyle/>
        <a:p>
          <a:endParaRPr lang="sr-Latn-RS"/>
        </a:p>
      </dgm:t>
    </dgm:pt>
    <dgm:pt modelId="{89616386-E022-453E-A834-B06CA95E8124}" type="sibTrans" cxnId="{76783F61-67EF-4F78-BF97-9BF8CB5CED0A}">
      <dgm:prSet/>
      <dgm:spPr/>
      <dgm:t>
        <a:bodyPr/>
        <a:lstStyle/>
        <a:p>
          <a:endParaRPr lang="sr-Latn-RS"/>
        </a:p>
      </dgm:t>
    </dgm:pt>
    <dgm:pt modelId="{A7E4F091-602A-4737-8CA1-3DFC1E61B9AF}">
      <dgm:prSet phldrT="[Text]"/>
      <dgm:spPr/>
      <dgm:t>
        <a:bodyPr/>
        <a:lstStyle/>
        <a:p>
          <a:r>
            <a:rPr lang="sr-Cyrl-RS" dirty="0"/>
            <a:t>Донације, дотације и трансфери </a:t>
          </a:r>
          <a:r>
            <a:rPr lang="sr-Cyrl-RS" dirty="0" smtClean="0"/>
            <a:t>100</a:t>
          </a:r>
          <a:r>
            <a:rPr lang="sr-Latn-RS" dirty="0" smtClean="0"/>
            <a:t>.</a:t>
          </a:r>
          <a:r>
            <a:rPr lang="sr-Cyrl-RS" dirty="0" smtClean="0"/>
            <a:t>357</a:t>
          </a:r>
          <a:r>
            <a:rPr lang="sr-Latn-RS" dirty="0" smtClean="0"/>
            <a:t>.</a:t>
          </a:r>
          <a:r>
            <a:rPr lang="sr-Cyrl-RS" dirty="0" smtClean="0"/>
            <a:t>000 </a:t>
          </a:r>
          <a:r>
            <a:rPr lang="sr-Cyrl-RS" dirty="0"/>
            <a:t>динара</a:t>
          </a:r>
          <a:endParaRPr lang="sr-Latn-RS" dirty="0"/>
        </a:p>
      </dgm:t>
    </dgm:pt>
    <dgm:pt modelId="{54791C53-C18A-486B-AD6A-B58EA3B2E4EC}" type="parTrans" cxnId="{AF2685DF-4E71-4D0F-9415-6CB502DCD77E}">
      <dgm:prSet/>
      <dgm:spPr/>
      <dgm:t>
        <a:bodyPr/>
        <a:lstStyle/>
        <a:p>
          <a:endParaRPr lang="sr-Latn-RS"/>
        </a:p>
      </dgm:t>
    </dgm:pt>
    <dgm:pt modelId="{6B2E87BA-09CD-44D4-A2CB-E7F84771F039}" type="sibTrans" cxnId="{AF2685DF-4E71-4D0F-9415-6CB502DCD77E}">
      <dgm:prSet/>
      <dgm:spPr/>
      <dgm:t>
        <a:bodyPr/>
        <a:lstStyle/>
        <a:p>
          <a:endParaRPr lang="sr-Latn-RS"/>
        </a:p>
      </dgm:t>
    </dgm:pt>
    <dgm:pt modelId="{D74D097A-7206-4D6A-8D6E-A923AB420E95}">
      <dgm:prSet phldrT="[Text]"/>
      <dgm:spPr/>
      <dgm:t>
        <a:bodyPr/>
        <a:lstStyle/>
        <a:p>
          <a:r>
            <a:rPr lang="sr-Cyrl-RS" dirty="0"/>
            <a:t>Социјално осигурање и социјална заштита </a:t>
          </a:r>
          <a:r>
            <a:rPr lang="sr-Cyrl-RS" dirty="0" smtClean="0"/>
            <a:t>63</a:t>
          </a:r>
          <a:r>
            <a:rPr lang="sr-Latn-RS" dirty="0" smtClean="0"/>
            <a:t>.</a:t>
          </a:r>
          <a:r>
            <a:rPr lang="sr-Cyrl-RS" dirty="0" smtClean="0"/>
            <a:t>924</a:t>
          </a:r>
          <a:r>
            <a:rPr lang="en-US" dirty="0" smtClean="0"/>
            <a:t>.</a:t>
          </a:r>
          <a:r>
            <a:rPr lang="sr-Cyrl-RS" dirty="0" smtClean="0"/>
            <a:t>000 </a:t>
          </a:r>
          <a:r>
            <a:rPr lang="sr-Cyrl-RS" dirty="0"/>
            <a:t>динара</a:t>
          </a:r>
          <a:endParaRPr lang="sr-Latn-RS" dirty="0"/>
        </a:p>
      </dgm:t>
    </dgm:pt>
    <dgm:pt modelId="{A57142E9-F6A0-4AF0-8C02-A76885714A5D}" type="parTrans" cxnId="{D527AE9A-7BB9-4E10-A508-F823D8C489D0}">
      <dgm:prSet/>
      <dgm:spPr/>
      <dgm:t>
        <a:bodyPr/>
        <a:lstStyle/>
        <a:p>
          <a:endParaRPr lang="sr-Latn-RS"/>
        </a:p>
      </dgm:t>
    </dgm:pt>
    <dgm:pt modelId="{3A8BD741-66ED-49AE-BA0C-5557DF1FE861}" type="sibTrans" cxnId="{D527AE9A-7BB9-4E10-A508-F823D8C489D0}">
      <dgm:prSet/>
      <dgm:spPr/>
      <dgm:t>
        <a:bodyPr/>
        <a:lstStyle/>
        <a:p>
          <a:endParaRPr lang="sr-Latn-RS"/>
        </a:p>
      </dgm:t>
    </dgm:pt>
    <dgm:pt modelId="{25554638-F945-433E-8CB2-C5E67290A396}">
      <dgm:prSet phldrT="[Text]"/>
      <dgm:spPr/>
      <dgm:t>
        <a:bodyPr/>
        <a:lstStyle/>
        <a:p>
          <a:r>
            <a:rPr lang="sr-Cyrl-RS" dirty="0"/>
            <a:t>Остали расходи </a:t>
          </a:r>
          <a:r>
            <a:rPr lang="sr-Cyrl-RS" dirty="0" smtClean="0"/>
            <a:t>88</a:t>
          </a:r>
          <a:r>
            <a:rPr lang="sr-Latn-RS" dirty="0" smtClean="0"/>
            <a:t>.</a:t>
          </a:r>
          <a:r>
            <a:rPr lang="sr-Cyrl-RS" dirty="0" smtClean="0"/>
            <a:t>514</a:t>
          </a:r>
          <a:r>
            <a:rPr lang="sr-Latn-RS" dirty="0" smtClean="0"/>
            <a:t>.</a:t>
          </a:r>
          <a:r>
            <a:rPr lang="sr-Cyrl-RS" dirty="0" smtClean="0"/>
            <a:t>000 </a:t>
          </a:r>
          <a:r>
            <a:rPr lang="sr-Cyrl-RS" dirty="0"/>
            <a:t>динара</a:t>
          </a:r>
          <a:endParaRPr lang="sr-Latn-RS" dirty="0"/>
        </a:p>
      </dgm:t>
    </dgm:pt>
    <dgm:pt modelId="{03AAF2B2-8D4E-4D7C-8F0D-98B044737E9F}" type="parTrans" cxnId="{49602602-2F55-48B2-A2B2-AF9AB75568E0}">
      <dgm:prSet/>
      <dgm:spPr/>
      <dgm:t>
        <a:bodyPr/>
        <a:lstStyle/>
        <a:p>
          <a:endParaRPr lang="sr-Latn-RS"/>
        </a:p>
      </dgm:t>
    </dgm:pt>
    <dgm:pt modelId="{CF5804E1-87A2-44DF-AE5F-825E27D96A8B}" type="sibTrans" cxnId="{49602602-2F55-48B2-A2B2-AF9AB75568E0}">
      <dgm:prSet/>
      <dgm:spPr/>
      <dgm:t>
        <a:bodyPr/>
        <a:lstStyle/>
        <a:p>
          <a:endParaRPr lang="sr-Latn-RS"/>
        </a:p>
      </dgm:t>
    </dgm:pt>
    <dgm:pt modelId="{65514349-6E86-492D-AE52-BDECF778D345}">
      <dgm:prSet phldrT="[Text]"/>
      <dgm:spPr/>
      <dgm:t>
        <a:bodyPr/>
        <a:lstStyle/>
        <a:p>
          <a:r>
            <a:rPr lang="sr-Cyrl-RS" dirty="0"/>
            <a:t>Капитални издаци </a:t>
          </a:r>
          <a:r>
            <a:rPr lang="sr-Cyrl-RS" dirty="0" smtClean="0"/>
            <a:t>76</a:t>
          </a:r>
          <a:r>
            <a:rPr lang="sr-Latn-RS" dirty="0" smtClean="0"/>
            <a:t>.</a:t>
          </a:r>
          <a:r>
            <a:rPr lang="sr-Cyrl-RS" dirty="0" smtClean="0"/>
            <a:t>877</a:t>
          </a:r>
          <a:r>
            <a:rPr lang="sr-Latn-RS" dirty="0" smtClean="0"/>
            <a:t>.</a:t>
          </a:r>
          <a:r>
            <a:rPr lang="sr-Cyrl-RS" dirty="0" smtClean="0"/>
            <a:t>000 </a:t>
          </a:r>
          <a:r>
            <a:rPr lang="sr-Cyrl-RS" dirty="0"/>
            <a:t>динара</a:t>
          </a:r>
          <a:endParaRPr lang="sr-Latn-RS" dirty="0"/>
        </a:p>
      </dgm:t>
    </dgm:pt>
    <dgm:pt modelId="{9D13D754-8EFF-4461-87F5-0789000F4CA0}" type="parTrans" cxnId="{2FF1A183-6CB5-43CC-8F11-299D5784FBF3}">
      <dgm:prSet/>
      <dgm:spPr/>
      <dgm:t>
        <a:bodyPr/>
        <a:lstStyle/>
        <a:p>
          <a:endParaRPr lang="sr-Latn-RS"/>
        </a:p>
      </dgm:t>
    </dgm:pt>
    <dgm:pt modelId="{1C13DFA0-7027-4362-B1FB-F4C7A5444917}" type="sibTrans" cxnId="{2FF1A183-6CB5-43CC-8F11-299D5784FBF3}">
      <dgm:prSet/>
      <dgm:spPr/>
      <dgm:t>
        <a:bodyPr/>
        <a:lstStyle/>
        <a:p>
          <a:endParaRPr lang="sr-Latn-RS"/>
        </a:p>
      </dgm:t>
    </dgm:pt>
    <dgm:pt modelId="{FE291E2A-2C6C-4623-86DE-2B1418AC0BB8}">
      <dgm:prSet/>
      <dgm:spPr/>
      <dgm:t>
        <a:bodyPr/>
        <a:lstStyle/>
        <a:p>
          <a:r>
            <a:rPr lang="sr-Cyrl-RS" dirty="0" smtClean="0"/>
            <a:t>Финансијска имовина 26.132.000</a:t>
          </a:r>
          <a:endParaRPr lang="en-GB" dirty="0"/>
        </a:p>
      </dgm:t>
    </dgm:pt>
    <dgm:pt modelId="{A8992495-D5AC-4EA2-A03A-18E33233BE21}" type="parTrans" cxnId="{9189BEEB-3238-4B40-88B7-0B10C5411B86}">
      <dgm:prSet/>
      <dgm:spPr/>
      <dgm:t>
        <a:bodyPr/>
        <a:lstStyle/>
        <a:p>
          <a:endParaRPr lang="en-GB"/>
        </a:p>
      </dgm:t>
    </dgm:pt>
    <dgm:pt modelId="{DCE1AB32-FCE2-4C65-87FC-2FD287336C4D}" type="sibTrans" cxnId="{9189BEEB-3238-4B40-88B7-0B10C5411B86}">
      <dgm:prSet/>
      <dgm:spPr/>
      <dgm:t>
        <a:bodyPr/>
        <a:lstStyle/>
        <a:p>
          <a:endParaRPr lang="en-GB"/>
        </a:p>
      </dgm:t>
    </dgm:pt>
    <dgm:pt modelId="{96E931F0-5EFE-4E17-A815-1832C52507E3}" type="pres">
      <dgm:prSet presAssocID="{4080E6FE-75F8-455F-B00D-388A62CAD8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03509E-2D2C-4701-877A-3DD8C8C452B3}" type="pres">
      <dgm:prSet presAssocID="{4080E6FE-75F8-455F-B00D-388A62CAD878}" presName="radial" presStyleCnt="0">
        <dgm:presLayoutVars>
          <dgm:animLvl val="ctr"/>
        </dgm:presLayoutVars>
      </dgm:prSet>
      <dgm:spPr/>
    </dgm:pt>
    <dgm:pt modelId="{23F30694-D224-4AFD-83D0-A9B26CD4AE63}" type="pres">
      <dgm:prSet presAssocID="{3AEAB1B5-D9EF-4981-86BF-BCD6908D01E5}" presName="centerShape" presStyleLbl="vennNode1" presStyleIdx="0" presStyleCnt="10"/>
      <dgm:spPr/>
      <dgm:t>
        <a:bodyPr/>
        <a:lstStyle/>
        <a:p>
          <a:endParaRPr lang="en-GB"/>
        </a:p>
      </dgm:t>
    </dgm:pt>
    <dgm:pt modelId="{581D9C24-D691-4644-99EB-4A6B1D74C269}" type="pres">
      <dgm:prSet presAssocID="{2885F644-5E9D-46B6-8CAF-6E5B22E43DBC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760FBC-BB29-4E8F-A3FA-0B8C20635B76}" type="pres">
      <dgm:prSet presAssocID="{66BFF05E-3F6D-4EED-9D30-10583093E473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484F8A-3CF3-4AFF-9FB8-1AE41894B273}" type="pres">
      <dgm:prSet presAssocID="{6ADE78B8-6A90-409A-93EC-2E1018038D39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B43685-141A-4461-AE6A-301BAC908C60}" type="pres">
      <dgm:prSet presAssocID="{6CDE4B7E-694A-4CC6-9380-C110FA4F3107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8712CA-C4FC-4F8B-917D-736B44052F0C}" type="pres">
      <dgm:prSet presAssocID="{FE291E2A-2C6C-4623-86DE-2B1418AC0BB8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F973BF-B90E-4D0F-AC07-BB28F004C6A7}" type="pres">
      <dgm:prSet presAssocID="{A7E4F091-602A-4737-8CA1-3DFC1E61B9AF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1404DC-9187-40D0-97FF-0D818AB2F366}" type="pres">
      <dgm:prSet presAssocID="{D74D097A-7206-4D6A-8D6E-A923AB420E95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DA55F8-68B2-4192-A0FF-92D5AADED3EF}" type="pres">
      <dgm:prSet presAssocID="{25554638-F945-433E-8CB2-C5E67290A396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8E666-A4BC-49C9-9193-F48DBF84BB6B}" type="pres">
      <dgm:prSet presAssocID="{65514349-6E86-492D-AE52-BDECF778D345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CBEC61-89ED-4D59-A282-62F769E1908D}" srcId="{3AEAB1B5-D9EF-4981-86BF-BCD6908D01E5}" destId="{2885F644-5E9D-46B6-8CAF-6E5B22E43DBC}" srcOrd="0" destOrd="0" parTransId="{D533F1E8-9F58-46F3-B8A8-163A0327F5DA}" sibTransId="{08FEAE6E-9170-4490-9C95-2D5CA2D0B642}"/>
    <dgm:cxn modelId="{8191F8B5-047B-4ACB-927F-9C694E16DDCB}" type="presOf" srcId="{65514349-6E86-492D-AE52-BDECF778D345}" destId="{68D8E666-A4BC-49C9-9193-F48DBF84BB6B}" srcOrd="0" destOrd="0" presId="urn:microsoft.com/office/officeart/2005/8/layout/radial3"/>
    <dgm:cxn modelId="{3003CA8A-6DE4-45F8-9E95-9DBBCD00E8BC}" srcId="{4080E6FE-75F8-455F-B00D-388A62CAD878}" destId="{3AEAB1B5-D9EF-4981-86BF-BCD6908D01E5}" srcOrd="0" destOrd="0" parTransId="{9B790053-042C-4178-B099-0AA1E213BC4B}" sibTransId="{DB173785-DEAA-40A6-91BF-CB61950A6CE4}"/>
    <dgm:cxn modelId="{2FF1A183-6CB5-43CC-8F11-299D5784FBF3}" srcId="{3AEAB1B5-D9EF-4981-86BF-BCD6908D01E5}" destId="{65514349-6E86-492D-AE52-BDECF778D345}" srcOrd="8" destOrd="0" parTransId="{9D13D754-8EFF-4461-87F5-0789000F4CA0}" sibTransId="{1C13DFA0-7027-4362-B1FB-F4C7A5444917}"/>
    <dgm:cxn modelId="{FEAE5FF7-ECFD-4D7B-8F14-02E0C53A6BE8}" type="presOf" srcId="{FE291E2A-2C6C-4623-86DE-2B1418AC0BB8}" destId="{638712CA-C4FC-4F8B-917D-736B44052F0C}" srcOrd="0" destOrd="0" presId="urn:microsoft.com/office/officeart/2005/8/layout/radial3"/>
    <dgm:cxn modelId="{AF971DB3-EEE9-4A9D-954B-59C68EB6A98A}" type="presOf" srcId="{A7E4F091-602A-4737-8CA1-3DFC1E61B9AF}" destId="{EEF973BF-B90E-4D0F-AC07-BB28F004C6A7}" srcOrd="0" destOrd="0" presId="urn:microsoft.com/office/officeart/2005/8/layout/radial3"/>
    <dgm:cxn modelId="{D16FC27F-26CF-49E6-BB61-9DCD56E3A476}" srcId="{3AEAB1B5-D9EF-4981-86BF-BCD6908D01E5}" destId="{66BFF05E-3F6D-4EED-9D30-10583093E473}" srcOrd="1" destOrd="0" parTransId="{C76D26A3-42A4-45FA-AE9E-872BDE3C951D}" sibTransId="{348C766C-48F1-4B0B-A06E-1091D883FBD8}"/>
    <dgm:cxn modelId="{9189BEEB-3238-4B40-88B7-0B10C5411B86}" srcId="{3AEAB1B5-D9EF-4981-86BF-BCD6908D01E5}" destId="{FE291E2A-2C6C-4623-86DE-2B1418AC0BB8}" srcOrd="4" destOrd="0" parTransId="{A8992495-D5AC-4EA2-A03A-18E33233BE21}" sibTransId="{DCE1AB32-FCE2-4C65-87FC-2FD287336C4D}"/>
    <dgm:cxn modelId="{E64822DD-F712-429B-B727-3A02EE06E13F}" type="presOf" srcId="{6ADE78B8-6A90-409A-93EC-2E1018038D39}" destId="{6E484F8A-3CF3-4AFF-9FB8-1AE41894B273}" srcOrd="0" destOrd="0" presId="urn:microsoft.com/office/officeart/2005/8/layout/radial3"/>
    <dgm:cxn modelId="{D527AE9A-7BB9-4E10-A508-F823D8C489D0}" srcId="{3AEAB1B5-D9EF-4981-86BF-BCD6908D01E5}" destId="{D74D097A-7206-4D6A-8D6E-A923AB420E95}" srcOrd="6" destOrd="0" parTransId="{A57142E9-F6A0-4AF0-8C02-A76885714A5D}" sibTransId="{3A8BD741-66ED-49AE-BA0C-5557DF1FE861}"/>
    <dgm:cxn modelId="{76783F61-67EF-4F78-BF97-9BF8CB5CED0A}" srcId="{3AEAB1B5-D9EF-4981-86BF-BCD6908D01E5}" destId="{6CDE4B7E-694A-4CC6-9380-C110FA4F3107}" srcOrd="3" destOrd="0" parTransId="{F6B9A79C-4C1D-4A52-B265-8E3F0143E45F}" sibTransId="{89616386-E022-453E-A834-B06CA95E8124}"/>
    <dgm:cxn modelId="{A7DB6ADF-7D33-4806-87D0-F12847C0E271}" type="presOf" srcId="{4080E6FE-75F8-455F-B00D-388A62CAD878}" destId="{96E931F0-5EFE-4E17-A815-1832C52507E3}" srcOrd="0" destOrd="0" presId="urn:microsoft.com/office/officeart/2005/8/layout/radial3"/>
    <dgm:cxn modelId="{B10F84B9-0FD7-4FCF-9672-1AE8EEBAEB48}" type="presOf" srcId="{25554638-F945-433E-8CB2-C5E67290A396}" destId="{ADDA55F8-68B2-4192-A0FF-92D5AADED3EF}" srcOrd="0" destOrd="0" presId="urn:microsoft.com/office/officeart/2005/8/layout/radial3"/>
    <dgm:cxn modelId="{49602602-2F55-48B2-A2B2-AF9AB75568E0}" srcId="{3AEAB1B5-D9EF-4981-86BF-BCD6908D01E5}" destId="{25554638-F945-433E-8CB2-C5E67290A396}" srcOrd="7" destOrd="0" parTransId="{03AAF2B2-8D4E-4D7C-8F0D-98B044737E9F}" sibTransId="{CF5804E1-87A2-44DF-AE5F-825E27D96A8B}"/>
    <dgm:cxn modelId="{BD5519AF-09E4-440A-9BFE-988528E88698}" type="presOf" srcId="{D74D097A-7206-4D6A-8D6E-A923AB420E95}" destId="{281404DC-9187-40D0-97FF-0D818AB2F366}" srcOrd="0" destOrd="0" presId="urn:microsoft.com/office/officeart/2005/8/layout/radial3"/>
    <dgm:cxn modelId="{EAB41089-F315-4B8D-B7AC-5714AF51E9B3}" srcId="{3AEAB1B5-D9EF-4981-86BF-BCD6908D01E5}" destId="{6ADE78B8-6A90-409A-93EC-2E1018038D39}" srcOrd="2" destOrd="0" parTransId="{AE60744F-14AC-4F64-83C4-5205FA88679D}" sibTransId="{02410A3D-942F-454B-9780-587F226915E4}"/>
    <dgm:cxn modelId="{0047E1F0-65B3-4F3B-9730-B9171373FF2C}" type="presOf" srcId="{66BFF05E-3F6D-4EED-9D30-10583093E473}" destId="{00760FBC-BB29-4E8F-A3FA-0B8C20635B76}" srcOrd="0" destOrd="0" presId="urn:microsoft.com/office/officeart/2005/8/layout/radial3"/>
    <dgm:cxn modelId="{9EE03477-8930-4F7D-AAF4-D9C901C7FA03}" type="presOf" srcId="{3AEAB1B5-D9EF-4981-86BF-BCD6908D01E5}" destId="{23F30694-D224-4AFD-83D0-A9B26CD4AE63}" srcOrd="0" destOrd="0" presId="urn:microsoft.com/office/officeart/2005/8/layout/radial3"/>
    <dgm:cxn modelId="{929135D5-DEFC-46C5-A4EA-12DA9F9CA754}" type="presOf" srcId="{2885F644-5E9D-46B6-8CAF-6E5B22E43DBC}" destId="{581D9C24-D691-4644-99EB-4A6B1D74C269}" srcOrd="0" destOrd="0" presId="urn:microsoft.com/office/officeart/2005/8/layout/radial3"/>
    <dgm:cxn modelId="{AF2685DF-4E71-4D0F-9415-6CB502DCD77E}" srcId="{3AEAB1B5-D9EF-4981-86BF-BCD6908D01E5}" destId="{A7E4F091-602A-4737-8CA1-3DFC1E61B9AF}" srcOrd="5" destOrd="0" parTransId="{54791C53-C18A-486B-AD6A-B58EA3B2E4EC}" sibTransId="{6B2E87BA-09CD-44D4-A2CB-E7F84771F039}"/>
    <dgm:cxn modelId="{88FB1B89-2553-4EAA-99DF-5E5B0B404190}" type="presOf" srcId="{6CDE4B7E-694A-4CC6-9380-C110FA4F3107}" destId="{34B43685-141A-4461-AE6A-301BAC908C60}" srcOrd="0" destOrd="0" presId="urn:microsoft.com/office/officeart/2005/8/layout/radial3"/>
    <dgm:cxn modelId="{AC98B054-7092-4D8B-BD32-09C32F53D2EC}" type="presParOf" srcId="{96E931F0-5EFE-4E17-A815-1832C52507E3}" destId="{6A03509E-2D2C-4701-877A-3DD8C8C452B3}" srcOrd="0" destOrd="0" presId="urn:microsoft.com/office/officeart/2005/8/layout/radial3"/>
    <dgm:cxn modelId="{FF57B3A6-E339-464B-A608-BAA1E3CD2BB6}" type="presParOf" srcId="{6A03509E-2D2C-4701-877A-3DD8C8C452B3}" destId="{23F30694-D224-4AFD-83D0-A9B26CD4AE63}" srcOrd="0" destOrd="0" presId="urn:microsoft.com/office/officeart/2005/8/layout/radial3"/>
    <dgm:cxn modelId="{D58B5F47-DFB5-4FE4-A060-4178DC541561}" type="presParOf" srcId="{6A03509E-2D2C-4701-877A-3DD8C8C452B3}" destId="{581D9C24-D691-4644-99EB-4A6B1D74C269}" srcOrd="1" destOrd="0" presId="urn:microsoft.com/office/officeart/2005/8/layout/radial3"/>
    <dgm:cxn modelId="{56D9B212-8BC2-4948-86A6-CF8579B820C7}" type="presParOf" srcId="{6A03509E-2D2C-4701-877A-3DD8C8C452B3}" destId="{00760FBC-BB29-4E8F-A3FA-0B8C20635B76}" srcOrd="2" destOrd="0" presId="urn:microsoft.com/office/officeart/2005/8/layout/radial3"/>
    <dgm:cxn modelId="{D0C7A3AB-50F7-48AF-99CE-641AD33B2D0D}" type="presParOf" srcId="{6A03509E-2D2C-4701-877A-3DD8C8C452B3}" destId="{6E484F8A-3CF3-4AFF-9FB8-1AE41894B273}" srcOrd="3" destOrd="0" presId="urn:microsoft.com/office/officeart/2005/8/layout/radial3"/>
    <dgm:cxn modelId="{BE06B7FE-A648-498D-81D2-75F3B296AB16}" type="presParOf" srcId="{6A03509E-2D2C-4701-877A-3DD8C8C452B3}" destId="{34B43685-141A-4461-AE6A-301BAC908C60}" srcOrd="4" destOrd="0" presId="urn:microsoft.com/office/officeart/2005/8/layout/radial3"/>
    <dgm:cxn modelId="{E259F7AB-9F56-4F90-A901-05C13053058F}" type="presParOf" srcId="{6A03509E-2D2C-4701-877A-3DD8C8C452B3}" destId="{638712CA-C4FC-4F8B-917D-736B44052F0C}" srcOrd="5" destOrd="0" presId="urn:microsoft.com/office/officeart/2005/8/layout/radial3"/>
    <dgm:cxn modelId="{32F88B08-7BD0-4127-9E14-7398407FFCE9}" type="presParOf" srcId="{6A03509E-2D2C-4701-877A-3DD8C8C452B3}" destId="{EEF973BF-B90E-4D0F-AC07-BB28F004C6A7}" srcOrd="6" destOrd="0" presId="urn:microsoft.com/office/officeart/2005/8/layout/radial3"/>
    <dgm:cxn modelId="{5AD81E39-7627-4175-B642-6A9D4809AD7F}" type="presParOf" srcId="{6A03509E-2D2C-4701-877A-3DD8C8C452B3}" destId="{281404DC-9187-40D0-97FF-0D818AB2F366}" srcOrd="7" destOrd="0" presId="urn:microsoft.com/office/officeart/2005/8/layout/radial3"/>
    <dgm:cxn modelId="{4162099C-ED6A-4DC2-90CD-57057E83C620}" type="presParOf" srcId="{6A03509E-2D2C-4701-877A-3DD8C8C452B3}" destId="{ADDA55F8-68B2-4192-A0FF-92D5AADED3EF}" srcOrd="8" destOrd="0" presId="urn:microsoft.com/office/officeart/2005/8/layout/radial3"/>
    <dgm:cxn modelId="{B05B0BCB-BCC2-45B0-8800-5DB2D7671FBB}" type="presParOf" srcId="{6A03509E-2D2C-4701-877A-3DD8C8C452B3}" destId="{68D8E666-A4BC-49C9-9193-F48DBF84BB6B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C5DE72-8CF2-40AB-8B49-8819A50992B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545D899E-2DE4-459A-BF7D-C99EDBE05EFD}">
      <dgm:prSet phldrT="[Text]"/>
      <dgm:spPr/>
      <dgm:t>
        <a:bodyPr/>
        <a:lstStyle/>
        <a:p>
          <a:r>
            <a:rPr lang="sr-Cyrl-RS" dirty="0"/>
            <a:t>Скупштина општине </a:t>
          </a:r>
          <a:r>
            <a:rPr lang="en-US" dirty="0" smtClean="0"/>
            <a:t>19.276.255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sr-Latn-RS" dirty="0"/>
        </a:p>
      </dgm:t>
    </dgm:pt>
    <dgm:pt modelId="{64C76799-0A05-44C3-83D6-7BAAE8239C54}" type="parTrans" cxnId="{137D5147-93E2-4685-BB9C-054AADE99E8C}">
      <dgm:prSet/>
      <dgm:spPr/>
      <dgm:t>
        <a:bodyPr/>
        <a:lstStyle/>
        <a:p>
          <a:endParaRPr lang="sr-Latn-RS"/>
        </a:p>
      </dgm:t>
    </dgm:pt>
    <dgm:pt modelId="{5C3EB513-05CD-4A95-9BE1-B27258B08473}" type="sibTrans" cxnId="{137D5147-93E2-4685-BB9C-054AADE99E8C}">
      <dgm:prSet/>
      <dgm:spPr/>
      <dgm:t>
        <a:bodyPr/>
        <a:lstStyle/>
        <a:p>
          <a:endParaRPr lang="sr-Latn-RS"/>
        </a:p>
      </dgm:t>
    </dgm:pt>
    <dgm:pt modelId="{71B63F15-AE19-43F2-893A-6E58085B5D83}">
      <dgm:prSet phldrT="[Text]"/>
      <dgm:spPr/>
      <dgm:t>
        <a:bodyPr/>
        <a:lstStyle/>
        <a:p>
          <a:r>
            <a:rPr lang="sr-Cyrl-RS" dirty="0"/>
            <a:t>Председник општине </a:t>
          </a:r>
          <a:r>
            <a:rPr lang="sr-Cyrl-RS" dirty="0" smtClean="0"/>
            <a:t>и Општинско веће 14.033.400 </a:t>
          </a:r>
          <a:r>
            <a:rPr lang="sr-Cyrl-RS" dirty="0"/>
            <a:t>динара</a:t>
          </a:r>
          <a:endParaRPr lang="sr-Latn-RS" dirty="0"/>
        </a:p>
      </dgm:t>
    </dgm:pt>
    <dgm:pt modelId="{4131A312-5CE8-4F59-A1E8-4A83D7979C22}" type="parTrans" cxnId="{862629CD-6114-4145-9C89-B96C2CAC7436}">
      <dgm:prSet/>
      <dgm:spPr/>
      <dgm:t>
        <a:bodyPr/>
        <a:lstStyle/>
        <a:p>
          <a:endParaRPr lang="sr-Latn-RS"/>
        </a:p>
      </dgm:t>
    </dgm:pt>
    <dgm:pt modelId="{EA63E1AE-A791-46D9-8D0D-27AC6CDD92F8}" type="sibTrans" cxnId="{862629CD-6114-4145-9C89-B96C2CAC7436}">
      <dgm:prSet/>
      <dgm:spPr/>
      <dgm:t>
        <a:bodyPr/>
        <a:lstStyle/>
        <a:p>
          <a:endParaRPr lang="sr-Latn-RS"/>
        </a:p>
      </dgm:t>
    </dgm:pt>
    <dgm:pt modelId="{E5EB6CDD-6B9D-4576-A724-DF88CA2A47CF}">
      <dgm:prSet phldrT="[Text]"/>
      <dgm:spPr/>
      <dgm:t>
        <a:bodyPr/>
        <a:lstStyle/>
        <a:p>
          <a:r>
            <a:rPr lang="sr-Cyrl-RS" dirty="0" smtClean="0"/>
            <a:t>Предшколска установа  111.214.650 динара</a:t>
          </a:r>
          <a:endParaRPr lang="sr-Latn-RS" dirty="0"/>
        </a:p>
      </dgm:t>
    </dgm:pt>
    <dgm:pt modelId="{9DBACF1E-70D9-4902-B564-A2771737BA1B}" type="parTrans" cxnId="{CB79536F-39FF-4D33-BEC6-B012BA729DA7}">
      <dgm:prSet/>
      <dgm:spPr/>
      <dgm:t>
        <a:bodyPr/>
        <a:lstStyle/>
        <a:p>
          <a:endParaRPr lang="sr-Latn-RS"/>
        </a:p>
      </dgm:t>
    </dgm:pt>
    <dgm:pt modelId="{AF9033F7-6585-40B5-9EFB-EB7E9529F03A}" type="sibTrans" cxnId="{CB79536F-39FF-4D33-BEC6-B012BA729DA7}">
      <dgm:prSet/>
      <dgm:spPr/>
      <dgm:t>
        <a:bodyPr/>
        <a:lstStyle/>
        <a:p>
          <a:endParaRPr lang="sr-Latn-RS"/>
        </a:p>
      </dgm:t>
    </dgm:pt>
    <dgm:pt modelId="{A13F68E7-B48C-4E54-A881-0AEE1E71F24F}">
      <dgm:prSet phldrT="[Text]"/>
      <dgm:spPr/>
      <dgm:t>
        <a:bodyPr/>
        <a:lstStyle/>
        <a:p>
          <a:r>
            <a:rPr lang="sr-Cyrl-RS" dirty="0"/>
            <a:t> Општинска управа </a:t>
          </a:r>
          <a:r>
            <a:rPr lang="sr-Cyrl-RS" dirty="0" smtClean="0"/>
            <a:t>0,00 </a:t>
          </a:r>
          <a:endParaRPr lang="sr-Latn-RS" dirty="0"/>
        </a:p>
      </dgm:t>
    </dgm:pt>
    <dgm:pt modelId="{3642BB7A-4FEE-4DBA-8D9E-614CF1B325E6}" type="parTrans" cxnId="{B4D577E5-3D80-4C9B-B94D-86059E2A8AF7}">
      <dgm:prSet/>
      <dgm:spPr/>
      <dgm:t>
        <a:bodyPr/>
        <a:lstStyle/>
        <a:p>
          <a:endParaRPr lang="sr-Latn-RS"/>
        </a:p>
      </dgm:t>
    </dgm:pt>
    <dgm:pt modelId="{6165C657-E9FE-4126-AEB5-0E0758BA4C3B}" type="sibTrans" cxnId="{B4D577E5-3D80-4C9B-B94D-86059E2A8AF7}">
      <dgm:prSet/>
      <dgm:spPr/>
      <dgm:t>
        <a:bodyPr/>
        <a:lstStyle/>
        <a:p>
          <a:endParaRPr lang="sr-Latn-RS"/>
        </a:p>
      </dgm:t>
    </dgm:pt>
    <dgm:pt modelId="{0D5E0BAF-1C89-4F8C-AB2A-BE1C747A3830}">
      <dgm:prSet phldrT="[Text]"/>
      <dgm:spPr/>
      <dgm:t>
        <a:bodyPr/>
        <a:lstStyle/>
        <a:p>
          <a:r>
            <a:rPr lang="sr-Cyrl-RS" dirty="0" smtClean="0"/>
            <a:t>Месне заједнице 18.374.435 динара</a:t>
          </a:r>
          <a:endParaRPr lang="sr-Latn-RS" dirty="0"/>
        </a:p>
      </dgm:t>
    </dgm:pt>
    <dgm:pt modelId="{E2420F3B-C917-4DBC-AC0B-DBB4598C94D8}" type="parTrans" cxnId="{2101794A-A2A9-4F75-9C71-1887A9A5A4C5}">
      <dgm:prSet/>
      <dgm:spPr/>
      <dgm:t>
        <a:bodyPr/>
        <a:lstStyle/>
        <a:p>
          <a:endParaRPr lang="en-US"/>
        </a:p>
      </dgm:t>
    </dgm:pt>
    <dgm:pt modelId="{2FF46076-DF84-4EBE-8B9F-A4D693048E49}" type="sibTrans" cxnId="{2101794A-A2A9-4F75-9C71-1887A9A5A4C5}">
      <dgm:prSet/>
      <dgm:spPr/>
      <dgm:t>
        <a:bodyPr/>
        <a:lstStyle/>
        <a:p>
          <a:endParaRPr lang="en-US"/>
        </a:p>
      </dgm:t>
    </dgm:pt>
    <dgm:pt modelId="{53B6FC88-8A50-4CA9-A2B3-B8E2F0BF92C0}">
      <dgm:prSet phldrT="[Text]"/>
      <dgm:spPr/>
      <dgm:t>
        <a:bodyPr/>
        <a:lstStyle/>
        <a:p>
          <a:r>
            <a:rPr lang="sr-Cyrl-RS" dirty="0" smtClean="0"/>
            <a:t>Центар за социјални рад 17.943.449</a:t>
          </a:r>
          <a:endParaRPr lang="sr-Latn-RS" dirty="0"/>
        </a:p>
      </dgm:t>
    </dgm:pt>
    <dgm:pt modelId="{C2257923-79FB-48F8-A404-9D8E6774FA63}" type="parTrans" cxnId="{76DB8728-0084-4ECD-8DCB-9AA8C9D87246}">
      <dgm:prSet/>
      <dgm:spPr/>
      <dgm:t>
        <a:bodyPr/>
        <a:lstStyle/>
        <a:p>
          <a:endParaRPr lang="en-US"/>
        </a:p>
      </dgm:t>
    </dgm:pt>
    <dgm:pt modelId="{9B9AC828-1BC1-4F94-91F7-797FD424AB6C}" type="sibTrans" cxnId="{76DB8728-0084-4ECD-8DCB-9AA8C9D87246}">
      <dgm:prSet/>
      <dgm:spPr/>
      <dgm:t>
        <a:bodyPr/>
        <a:lstStyle/>
        <a:p>
          <a:endParaRPr lang="en-US"/>
        </a:p>
      </dgm:t>
    </dgm:pt>
    <dgm:pt modelId="{69603F3E-9E55-4952-B629-6CC36803B3E6}">
      <dgm:prSet/>
      <dgm:spPr/>
      <dgm:t>
        <a:bodyPr/>
        <a:lstStyle/>
        <a:p>
          <a:r>
            <a:rPr lang="sr-Cyrl-RS" dirty="0" smtClean="0"/>
            <a:t>Туристичка организација 11.890.595 динара</a:t>
          </a:r>
          <a:endParaRPr lang="en-US" dirty="0"/>
        </a:p>
      </dgm:t>
    </dgm:pt>
    <dgm:pt modelId="{A2460D7F-9D7E-40D2-957B-A456A04B4F7E}" type="parTrans" cxnId="{D44EE13D-30DD-4DF9-8FF5-BB2F47068A01}">
      <dgm:prSet/>
      <dgm:spPr/>
      <dgm:t>
        <a:bodyPr/>
        <a:lstStyle/>
        <a:p>
          <a:endParaRPr lang="en-US"/>
        </a:p>
      </dgm:t>
    </dgm:pt>
    <dgm:pt modelId="{81F7B2C2-28C3-40AB-9A73-9777516C3C82}" type="sibTrans" cxnId="{D44EE13D-30DD-4DF9-8FF5-BB2F47068A01}">
      <dgm:prSet/>
      <dgm:spPr/>
      <dgm:t>
        <a:bodyPr/>
        <a:lstStyle/>
        <a:p>
          <a:endParaRPr lang="en-US"/>
        </a:p>
      </dgm:t>
    </dgm:pt>
    <dgm:pt modelId="{5FEA3695-4CF2-48C9-AD8A-298CB9951B18}">
      <dgm:prSet phldrT="[Text]"/>
      <dgm:spPr/>
      <dgm:t>
        <a:bodyPr/>
        <a:lstStyle/>
        <a:p>
          <a:r>
            <a:rPr lang="sr-Cyrl-RS" dirty="0" smtClean="0"/>
            <a:t>Општинско правобранилаштво 22.912.636 динара </a:t>
          </a:r>
          <a:endParaRPr lang="sr-Latn-RS" dirty="0"/>
        </a:p>
      </dgm:t>
    </dgm:pt>
    <dgm:pt modelId="{AC70088E-DBB4-44BC-98DA-B383B196B3DD}" type="sibTrans" cxnId="{B407950F-5453-48D9-9A52-1F2A148A88B3}">
      <dgm:prSet/>
      <dgm:spPr/>
      <dgm:t>
        <a:bodyPr/>
        <a:lstStyle/>
        <a:p>
          <a:endParaRPr lang="sr-Latn-RS"/>
        </a:p>
      </dgm:t>
    </dgm:pt>
    <dgm:pt modelId="{2091B540-8325-4A62-A1A9-8889C33768C7}" type="parTrans" cxnId="{B407950F-5453-48D9-9A52-1F2A148A88B3}">
      <dgm:prSet/>
      <dgm:spPr/>
      <dgm:t>
        <a:bodyPr/>
        <a:lstStyle/>
        <a:p>
          <a:endParaRPr lang="sr-Latn-RS"/>
        </a:p>
      </dgm:t>
    </dgm:pt>
    <dgm:pt modelId="{7AE600C0-4C9C-40FA-B2F4-BD7B451A71BC}">
      <dgm:prSet/>
      <dgm:spPr/>
      <dgm:t>
        <a:bodyPr/>
        <a:lstStyle/>
        <a:p>
          <a:r>
            <a:rPr lang="sr-Cyrl-RS" dirty="0" smtClean="0"/>
            <a:t>Установе културе 30.955.335 динара</a:t>
          </a:r>
          <a:endParaRPr lang="en-GB" dirty="0"/>
        </a:p>
      </dgm:t>
    </dgm:pt>
    <dgm:pt modelId="{C47A682F-CDA8-4447-AB43-02C6F2DA7581}" type="parTrans" cxnId="{85F09097-ACC7-4162-8043-FB1D0AB9CD97}">
      <dgm:prSet/>
      <dgm:spPr/>
      <dgm:t>
        <a:bodyPr/>
        <a:lstStyle/>
        <a:p>
          <a:endParaRPr lang="en-GB"/>
        </a:p>
      </dgm:t>
    </dgm:pt>
    <dgm:pt modelId="{B78AAC44-7713-45D5-BEC9-C07C829566C6}" type="sibTrans" cxnId="{85F09097-ACC7-4162-8043-FB1D0AB9CD97}">
      <dgm:prSet/>
      <dgm:spPr/>
      <dgm:t>
        <a:bodyPr/>
        <a:lstStyle/>
        <a:p>
          <a:endParaRPr lang="en-GB"/>
        </a:p>
      </dgm:t>
    </dgm:pt>
    <dgm:pt modelId="{15905203-0F24-4EF5-BC79-6DC538F7EF8B}">
      <dgm:prSet phldrT="[Text]"/>
      <dgm:spPr/>
      <dgm:t>
        <a:bodyPr/>
        <a:lstStyle/>
        <a:p>
          <a:r>
            <a:rPr lang="sr-Cyrl-RS" dirty="0" smtClean="0"/>
            <a:t>Основне школе  44.568.809 динара</a:t>
          </a:r>
          <a:endParaRPr lang="sr-Latn-RS" dirty="0"/>
        </a:p>
      </dgm:t>
    </dgm:pt>
    <dgm:pt modelId="{9A6F372C-C76C-42FF-A6DE-51AD07F71494}" type="parTrans" cxnId="{EEA97091-8EAC-4E99-A485-6E3120C340EA}">
      <dgm:prSet/>
      <dgm:spPr/>
      <dgm:t>
        <a:bodyPr/>
        <a:lstStyle/>
        <a:p>
          <a:endParaRPr lang="en-GB"/>
        </a:p>
      </dgm:t>
    </dgm:pt>
    <dgm:pt modelId="{8048BB7B-B51A-480B-8391-53C955D3359A}" type="sibTrans" cxnId="{EEA97091-8EAC-4E99-A485-6E3120C340EA}">
      <dgm:prSet/>
      <dgm:spPr/>
      <dgm:t>
        <a:bodyPr/>
        <a:lstStyle/>
        <a:p>
          <a:endParaRPr lang="en-GB"/>
        </a:p>
      </dgm:t>
    </dgm:pt>
    <dgm:pt modelId="{6A08EFB4-39A0-4396-9501-6DDA5D38E90A}">
      <dgm:prSet phldrT="[Text]"/>
      <dgm:spPr/>
      <dgm:t>
        <a:bodyPr/>
        <a:lstStyle/>
        <a:p>
          <a:r>
            <a:rPr lang="sr-Cyrl-RS" dirty="0" smtClean="0"/>
            <a:t>Средња школа 17.142.471 динара</a:t>
          </a:r>
          <a:endParaRPr lang="sr-Latn-RS" dirty="0"/>
        </a:p>
      </dgm:t>
    </dgm:pt>
    <dgm:pt modelId="{A46B036B-8EF3-46FC-BDEF-078991EBCA8C}" type="parTrans" cxnId="{25ECD455-83B1-4DD8-997D-6B931B983C44}">
      <dgm:prSet/>
      <dgm:spPr/>
      <dgm:t>
        <a:bodyPr/>
        <a:lstStyle/>
        <a:p>
          <a:endParaRPr lang="en-GB"/>
        </a:p>
      </dgm:t>
    </dgm:pt>
    <dgm:pt modelId="{11C08E64-3BD6-49D8-B046-8BA8AA2D6E47}" type="sibTrans" cxnId="{25ECD455-83B1-4DD8-997D-6B931B983C44}">
      <dgm:prSet/>
      <dgm:spPr/>
      <dgm:t>
        <a:bodyPr/>
        <a:lstStyle/>
        <a:p>
          <a:endParaRPr lang="en-GB"/>
        </a:p>
      </dgm:t>
    </dgm:pt>
    <dgm:pt modelId="{443DC345-68A1-4FC9-BEE8-5241307C7B9E}" type="pres">
      <dgm:prSet presAssocID="{82C5DE72-8CF2-40AB-8B49-8819A5099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E14685-D10B-4B29-91AB-C6FC175B31EC}" type="pres">
      <dgm:prSet presAssocID="{545D899E-2DE4-459A-BF7D-C99EDBE05EFD}" presName="parentText" presStyleLbl="node1" presStyleIdx="0" presStyleCnt="11" custLinFactNeighborY="-6979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C41E69-B282-4DF0-A590-7D43844113EB}" type="pres">
      <dgm:prSet presAssocID="{5C3EB513-05CD-4A95-9BE1-B27258B08473}" presName="spacer" presStyleCnt="0"/>
      <dgm:spPr/>
    </dgm:pt>
    <dgm:pt modelId="{028A2227-DCFD-4275-A343-45E37F2FABF9}" type="pres">
      <dgm:prSet presAssocID="{71B63F15-AE19-43F2-893A-6E58085B5D83}" presName="parentText" presStyleLbl="node1" presStyleIdx="1" presStyleCnt="11" custLinFactNeighborX="1852" custLinFactNeighborY="-1099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87E682-B2EF-47E9-912C-7C3E3152A44F}" type="pres">
      <dgm:prSet presAssocID="{EA63E1AE-A791-46D9-8D0D-27AC6CDD92F8}" presName="spacer" presStyleCnt="0"/>
      <dgm:spPr/>
    </dgm:pt>
    <dgm:pt modelId="{35B138CB-8D65-4F13-9754-45444C5F6BEB}" type="pres">
      <dgm:prSet presAssocID="{5FEA3695-4CF2-48C9-AD8A-298CB9951B18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7B6993-EC4D-46B0-8755-3E37CE06C162}" type="pres">
      <dgm:prSet presAssocID="{AC70088E-DBB4-44BC-98DA-B383B196B3DD}" presName="spacer" presStyleCnt="0"/>
      <dgm:spPr/>
    </dgm:pt>
    <dgm:pt modelId="{603A0AF7-542B-4464-B3D0-BA61688E8443}" type="pres">
      <dgm:prSet presAssocID="{A13F68E7-B48C-4E54-A881-0AEE1E71F24F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4B9292-856C-42BB-8D8F-599B141BF9D4}" type="pres">
      <dgm:prSet presAssocID="{6165C657-E9FE-4126-AEB5-0E0758BA4C3B}" presName="spacer" presStyleCnt="0"/>
      <dgm:spPr/>
    </dgm:pt>
    <dgm:pt modelId="{994AF27C-55BC-4A26-A2AF-BCD6F3690596}" type="pres">
      <dgm:prSet presAssocID="{E5EB6CDD-6B9D-4576-A724-DF88CA2A47CF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C9DB2A-55CE-4444-A491-13B5E6A98130}" type="pres">
      <dgm:prSet presAssocID="{AF9033F7-6585-40B5-9EFB-EB7E9529F03A}" presName="spacer" presStyleCnt="0"/>
      <dgm:spPr/>
    </dgm:pt>
    <dgm:pt modelId="{55A9ED35-D306-48D7-9B09-8F1043CB32C8}" type="pres">
      <dgm:prSet presAssocID="{15905203-0F24-4EF5-BC79-6DC538F7EF8B}" presName="parentText" presStyleLbl="node1" presStyleIdx="5" presStyleCnt="11" custLinFactNeighborY="263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E7D662-474F-4B3E-8D00-E98B82FB8CA1}" type="pres">
      <dgm:prSet presAssocID="{8048BB7B-B51A-480B-8391-53C955D3359A}" presName="spacer" presStyleCnt="0"/>
      <dgm:spPr/>
    </dgm:pt>
    <dgm:pt modelId="{6747E751-83B5-48EE-A10F-DDF33421722C}" type="pres">
      <dgm:prSet presAssocID="{6A08EFB4-39A0-4396-9501-6DDA5D38E90A}" presName="parentText" presStyleLbl="node1" presStyleIdx="6" presStyleCnt="11" custLinFactNeighborY="263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79EBF-2734-48BB-B269-480F3BEAD1A3}" type="pres">
      <dgm:prSet presAssocID="{11C08E64-3BD6-49D8-B046-8BA8AA2D6E47}" presName="spacer" presStyleCnt="0"/>
      <dgm:spPr/>
    </dgm:pt>
    <dgm:pt modelId="{4F645642-A6E8-4ED1-A5A8-892E4139A022}" type="pres">
      <dgm:prSet presAssocID="{7AE600C0-4C9C-40FA-B2F4-BD7B451A71BC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791A31-D719-4C19-8D72-7B7C9ADCE58E}" type="pres">
      <dgm:prSet presAssocID="{B78AAC44-7713-45D5-BEC9-C07C829566C6}" presName="spacer" presStyleCnt="0"/>
      <dgm:spPr/>
    </dgm:pt>
    <dgm:pt modelId="{FBD22B9F-81F1-4379-B9C7-AFE68CD3867E}" type="pres">
      <dgm:prSet presAssocID="{69603F3E-9E55-4952-B629-6CC36803B3E6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DD93B0-CC9E-41CC-8357-27C2289DEBA1}" type="pres">
      <dgm:prSet presAssocID="{81F7B2C2-28C3-40AB-9A73-9777516C3C82}" presName="spacer" presStyleCnt="0"/>
      <dgm:spPr/>
    </dgm:pt>
    <dgm:pt modelId="{8CED4DBD-0F1D-4D9A-B086-E4780FB8FF69}" type="pres">
      <dgm:prSet presAssocID="{0D5E0BAF-1C89-4F8C-AB2A-BE1C747A3830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9D7D5D-61C1-4831-AF8A-1D812163FB24}" type="pres">
      <dgm:prSet presAssocID="{2FF46076-DF84-4EBE-8B9F-A4D693048E49}" presName="spacer" presStyleCnt="0"/>
      <dgm:spPr/>
    </dgm:pt>
    <dgm:pt modelId="{C4796842-571C-4341-A01B-DF1BF2A15175}" type="pres">
      <dgm:prSet presAssocID="{53B6FC88-8A50-4CA9-A2B3-B8E2F0BF92C0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C15F16-5ED6-4150-9EAD-0FF35F23C725}" type="presOf" srcId="{E5EB6CDD-6B9D-4576-A724-DF88CA2A47CF}" destId="{994AF27C-55BC-4A26-A2AF-BCD6F3690596}" srcOrd="0" destOrd="0" presId="urn:microsoft.com/office/officeart/2005/8/layout/vList2"/>
    <dgm:cxn modelId="{85F09097-ACC7-4162-8043-FB1D0AB9CD97}" srcId="{82C5DE72-8CF2-40AB-8B49-8819A50992BB}" destId="{7AE600C0-4C9C-40FA-B2F4-BD7B451A71BC}" srcOrd="7" destOrd="0" parTransId="{C47A682F-CDA8-4447-AB43-02C6F2DA7581}" sibTransId="{B78AAC44-7713-45D5-BEC9-C07C829566C6}"/>
    <dgm:cxn modelId="{6A29EFDF-2DB2-4E40-AA93-F96126E99517}" type="presOf" srcId="{0D5E0BAF-1C89-4F8C-AB2A-BE1C747A3830}" destId="{8CED4DBD-0F1D-4D9A-B086-E4780FB8FF69}" srcOrd="0" destOrd="0" presId="urn:microsoft.com/office/officeart/2005/8/layout/vList2"/>
    <dgm:cxn modelId="{5E017334-9DBB-45DA-9FCB-1EF39FD2D15D}" type="presOf" srcId="{69603F3E-9E55-4952-B629-6CC36803B3E6}" destId="{FBD22B9F-81F1-4379-B9C7-AFE68CD3867E}" srcOrd="0" destOrd="0" presId="urn:microsoft.com/office/officeart/2005/8/layout/vList2"/>
    <dgm:cxn modelId="{2101794A-A2A9-4F75-9C71-1887A9A5A4C5}" srcId="{82C5DE72-8CF2-40AB-8B49-8819A50992BB}" destId="{0D5E0BAF-1C89-4F8C-AB2A-BE1C747A3830}" srcOrd="9" destOrd="0" parTransId="{E2420F3B-C917-4DBC-AC0B-DBB4598C94D8}" sibTransId="{2FF46076-DF84-4EBE-8B9F-A4D693048E49}"/>
    <dgm:cxn modelId="{B4D577E5-3D80-4C9B-B94D-86059E2A8AF7}" srcId="{82C5DE72-8CF2-40AB-8B49-8819A50992BB}" destId="{A13F68E7-B48C-4E54-A881-0AEE1E71F24F}" srcOrd="3" destOrd="0" parTransId="{3642BB7A-4FEE-4DBA-8D9E-614CF1B325E6}" sibTransId="{6165C657-E9FE-4126-AEB5-0E0758BA4C3B}"/>
    <dgm:cxn modelId="{E08B880A-FE32-43BF-A6F7-0993E8E04E6F}" type="presOf" srcId="{6A08EFB4-39A0-4396-9501-6DDA5D38E90A}" destId="{6747E751-83B5-48EE-A10F-DDF33421722C}" srcOrd="0" destOrd="0" presId="urn:microsoft.com/office/officeart/2005/8/layout/vList2"/>
    <dgm:cxn modelId="{EEA97091-8EAC-4E99-A485-6E3120C340EA}" srcId="{82C5DE72-8CF2-40AB-8B49-8819A50992BB}" destId="{15905203-0F24-4EF5-BC79-6DC538F7EF8B}" srcOrd="5" destOrd="0" parTransId="{9A6F372C-C76C-42FF-A6DE-51AD07F71494}" sibTransId="{8048BB7B-B51A-480B-8391-53C955D3359A}"/>
    <dgm:cxn modelId="{9963048D-DDC4-414E-85FF-01F89F5FC1CB}" type="presOf" srcId="{A13F68E7-B48C-4E54-A881-0AEE1E71F24F}" destId="{603A0AF7-542B-4464-B3D0-BA61688E8443}" srcOrd="0" destOrd="0" presId="urn:microsoft.com/office/officeart/2005/8/layout/vList2"/>
    <dgm:cxn modelId="{D44EE13D-30DD-4DF9-8FF5-BB2F47068A01}" srcId="{82C5DE72-8CF2-40AB-8B49-8819A50992BB}" destId="{69603F3E-9E55-4952-B629-6CC36803B3E6}" srcOrd="8" destOrd="0" parTransId="{A2460D7F-9D7E-40D2-957B-A456A04B4F7E}" sibTransId="{81F7B2C2-28C3-40AB-9A73-9777516C3C82}"/>
    <dgm:cxn modelId="{5F555AD0-C16A-4C9A-8C94-F28E74F5E184}" type="presOf" srcId="{7AE600C0-4C9C-40FA-B2F4-BD7B451A71BC}" destId="{4F645642-A6E8-4ED1-A5A8-892E4139A022}" srcOrd="0" destOrd="0" presId="urn:microsoft.com/office/officeart/2005/8/layout/vList2"/>
    <dgm:cxn modelId="{83BACCA1-C81A-42AB-A915-803672C272A3}" type="presOf" srcId="{545D899E-2DE4-459A-BF7D-C99EDBE05EFD}" destId="{70E14685-D10B-4B29-91AB-C6FC175B31EC}" srcOrd="0" destOrd="0" presId="urn:microsoft.com/office/officeart/2005/8/layout/vList2"/>
    <dgm:cxn modelId="{CB79536F-39FF-4D33-BEC6-B012BA729DA7}" srcId="{82C5DE72-8CF2-40AB-8B49-8819A50992BB}" destId="{E5EB6CDD-6B9D-4576-A724-DF88CA2A47CF}" srcOrd="4" destOrd="0" parTransId="{9DBACF1E-70D9-4902-B564-A2771737BA1B}" sibTransId="{AF9033F7-6585-40B5-9EFB-EB7E9529F03A}"/>
    <dgm:cxn modelId="{25ECD455-83B1-4DD8-997D-6B931B983C44}" srcId="{82C5DE72-8CF2-40AB-8B49-8819A50992BB}" destId="{6A08EFB4-39A0-4396-9501-6DDA5D38E90A}" srcOrd="6" destOrd="0" parTransId="{A46B036B-8EF3-46FC-BDEF-078991EBCA8C}" sibTransId="{11C08E64-3BD6-49D8-B046-8BA8AA2D6E47}"/>
    <dgm:cxn modelId="{B407950F-5453-48D9-9A52-1F2A148A88B3}" srcId="{82C5DE72-8CF2-40AB-8B49-8819A50992BB}" destId="{5FEA3695-4CF2-48C9-AD8A-298CB9951B18}" srcOrd="2" destOrd="0" parTransId="{2091B540-8325-4A62-A1A9-8889C33768C7}" sibTransId="{AC70088E-DBB4-44BC-98DA-B383B196B3DD}"/>
    <dgm:cxn modelId="{3E75BCA6-F104-4208-8BE4-DE2A5F868591}" type="presOf" srcId="{82C5DE72-8CF2-40AB-8B49-8819A50992BB}" destId="{443DC345-68A1-4FC9-BEE8-5241307C7B9E}" srcOrd="0" destOrd="0" presId="urn:microsoft.com/office/officeart/2005/8/layout/vList2"/>
    <dgm:cxn modelId="{862629CD-6114-4145-9C89-B96C2CAC7436}" srcId="{82C5DE72-8CF2-40AB-8B49-8819A50992BB}" destId="{71B63F15-AE19-43F2-893A-6E58085B5D83}" srcOrd="1" destOrd="0" parTransId="{4131A312-5CE8-4F59-A1E8-4A83D7979C22}" sibTransId="{EA63E1AE-A791-46D9-8D0D-27AC6CDD92F8}"/>
    <dgm:cxn modelId="{0F1AF6F9-376E-4412-B16E-53A45A8FD743}" type="presOf" srcId="{71B63F15-AE19-43F2-893A-6E58085B5D83}" destId="{028A2227-DCFD-4275-A343-45E37F2FABF9}" srcOrd="0" destOrd="0" presId="urn:microsoft.com/office/officeart/2005/8/layout/vList2"/>
    <dgm:cxn modelId="{137D5147-93E2-4685-BB9C-054AADE99E8C}" srcId="{82C5DE72-8CF2-40AB-8B49-8819A50992BB}" destId="{545D899E-2DE4-459A-BF7D-C99EDBE05EFD}" srcOrd="0" destOrd="0" parTransId="{64C76799-0A05-44C3-83D6-7BAAE8239C54}" sibTransId="{5C3EB513-05CD-4A95-9BE1-B27258B08473}"/>
    <dgm:cxn modelId="{0481883A-6F97-4B98-9A79-FECCD66726D0}" type="presOf" srcId="{15905203-0F24-4EF5-BC79-6DC538F7EF8B}" destId="{55A9ED35-D306-48D7-9B09-8F1043CB32C8}" srcOrd="0" destOrd="0" presId="urn:microsoft.com/office/officeart/2005/8/layout/vList2"/>
    <dgm:cxn modelId="{D52B0ADB-3C31-46BE-9B75-B97E5D81BB64}" type="presOf" srcId="{53B6FC88-8A50-4CA9-A2B3-B8E2F0BF92C0}" destId="{C4796842-571C-4341-A01B-DF1BF2A15175}" srcOrd="0" destOrd="0" presId="urn:microsoft.com/office/officeart/2005/8/layout/vList2"/>
    <dgm:cxn modelId="{76DB8728-0084-4ECD-8DCB-9AA8C9D87246}" srcId="{82C5DE72-8CF2-40AB-8B49-8819A50992BB}" destId="{53B6FC88-8A50-4CA9-A2B3-B8E2F0BF92C0}" srcOrd="10" destOrd="0" parTransId="{C2257923-79FB-48F8-A404-9D8E6774FA63}" sibTransId="{9B9AC828-1BC1-4F94-91F7-797FD424AB6C}"/>
    <dgm:cxn modelId="{544D5839-38A4-43F4-BCB8-286585773D2C}" type="presOf" srcId="{5FEA3695-4CF2-48C9-AD8A-298CB9951B18}" destId="{35B138CB-8D65-4F13-9754-45444C5F6BEB}" srcOrd="0" destOrd="0" presId="urn:microsoft.com/office/officeart/2005/8/layout/vList2"/>
    <dgm:cxn modelId="{CA8B8247-005C-442A-B0D0-AE7EDB5EF46E}" type="presParOf" srcId="{443DC345-68A1-4FC9-BEE8-5241307C7B9E}" destId="{70E14685-D10B-4B29-91AB-C6FC175B31EC}" srcOrd="0" destOrd="0" presId="urn:microsoft.com/office/officeart/2005/8/layout/vList2"/>
    <dgm:cxn modelId="{E82BECED-7700-45F2-B9BE-97382DFEE863}" type="presParOf" srcId="{443DC345-68A1-4FC9-BEE8-5241307C7B9E}" destId="{E6C41E69-B282-4DF0-A590-7D43844113EB}" srcOrd="1" destOrd="0" presId="urn:microsoft.com/office/officeart/2005/8/layout/vList2"/>
    <dgm:cxn modelId="{5AC4F907-198B-45D9-9A3B-16631FE44571}" type="presParOf" srcId="{443DC345-68A1-4FC9-BEE8-5241307C7B9E}" destId="{028A2227-DCFD-4275-A343-45E37F2FABF9}" srcOrd="2" destOrd="0" presId="urn:microsoft.com/office/officeart/2005/8/layout/vList2"/>
    <dgm:cxn modelId="{0B41D2CE-D081-418E-9E51-F25DF76B7C7F}" type="presParOf" srcId="{443DC345-68A1-4FC9-BEE8-5241307C7B9E}" destId="{C587E682-B2EF-47E9-912C-7C3E3152A44F}" srcOrd="3" destOrd="0" presId="urn:microsoft.com/office/officeart/2005/8/layout/vList2"/>
    <dgm:cxn modelId="{7DAC0CBE-68AA-41FB-BC1C-028C5D792DAE}" type="presParOf" srcId="{443DC345-68A1-4FC9-BEE8-5241307C7B9E}" destId="{35B138CB-8D65-4F13-9754-45444C5F6BEB}" srcOrd="4" destOrd="0" presId="urn:microsoft.com/office/officeart/2005/8/layout/vList2"/>
    <dgm:cxn modelId="{A962AA93-06CF-46F2-AFE5-0BE664FB621B}" type="presParOf" srcId="{443DC345-68A1-4FC9-BEE8-5241307C7B9E}" destId="{057B6993-EC4D-46B0-8755-3E37CE06C162}" srcOrd="5" destOrd="0" presId="urn:microsoft.com/office/officeart/2005/8/layout/vList2"/>
    <dgm:cxn modelId="{CBCE2F9F-CAC2-4335-99B4-CCD8B6B29DC1}" type="presParOf" srcId="{443DC345-68A1-4FC9-BEE8-5241307C7B9E}" destId="{603A0AF7-542B-4464-B3D0-BA61688E8443}" srcOrd="6" destOrd="0" presId="urn:microsoft.com/office/officeart/2005/8/layout/vList2"/>
    <dgm:cxn modelId="{D9F3528E-AA02-4AD5-9FC9-AAE627C8BC88}" type="presParOf" srcId="{443DC345-68A1-4FC9-BEE8-5241307C7B9E}" destId="{874B9292-856C-42BB-8D8F-599B141BF9D4}" srcOrd="7" destOrd="0" presId="urn:microsoft.com/office/officeart/2005/8/layout/vList2"/>
    <dgm:cxn modelId="{AD6E8AC7-0BF4-41CD-9AE3-8A00DD8F8D30}" type="presParOf" srcId="{443DC345-68A1-4FC9-BEE8-5241307C7B9E}" destId="{994AF27C-55BC-4A26-A2AF-BCD6F3690596}" srcOrd="8" destOrd="0" presId="urn:microsoft.com/office/officeart/2005/8/layout/vList2"/>
    <dgm:cxn modelId="{D03D34ED-935C-42AB-82B9-64A4DF0E4408}" type="presParOf" srcId="{443DC345-68A1-4FC9-BEE8-5241307C7B9E}" destId="{E7C9DB2A-55CE-4444-A491-13B5E6A98130}" srcOrd="9" destOrd="0" presId="urn:microsoft.com/office/officeart/2005/8/layout/vList2"/>
    <dgm:cxn modelId="{0535C841-0E1D-478F-8448-C33D445C1493}" type="presParOf" srcId="{443DC345-68A1-4FC9-BEE8-5241307C7B9E}" destId="{55A9ED35-D306-48D7-9B09-8F1043CB32C8}" srcOrd="10" destOrd="0" presId="urn:microsoft.com/office/officeart/2005/8/layout/vList2"/>
    <dgm:cxn modelId="{B65C6883-C806-4E7E-BB32-A28148DBC324}" type="presParOf" srcId="{443DC345-68A1-4FC9-BEE8-5241307C7B9E}" destId="{04E7D662-474F-4B3E-8D00-E98B82FB8CA1}" srcOrd="11" destOrd="0" presId="urn:microsoft.com/office/officeart/2005/8/layout/vList2"/>
    <dgm:cxn modelId="{1260E3E5-4D1A-4ADF-9672-3318574E1F0E}" type="presParOf" srcId="{443DC345-68A1-4FC9-BEE8-5241307C7B9E}" destId="{6747E751-83B5-48EE-A10F-DDF33421722C}" srcOrd="12" destOrd="0" presId="urn:microsoft.com/office/officeart/2005/8/layout/vList2"/>
    <dgm:cxn modelId="{1B413A45-FD19-42E4-8D35-A955F1CA9010}" type="presParOf" srcId="{443DC345-68A1-4FC9-BEE8-5241307C7B9E}" destId="{E4479EBF-2734-48BB-B269-480F3BEAD1A3}" srcOrd="13" destOrd="0" presId="urn:microsoft.com/office/officeart/2005/8/layout/vList2"/>
    <dgm:cxn modelId="{974FB6A7-6DBE-464D-B2C5-357BBE212D2A}" type="presParOf" srcId="{443DC345-68A1-4FC9-BEE8-5241307C7B9E}" destId="{4F645642-A6E8-4ED1-A5A8-892E4139A022}" srcOrd="14" destOrd="0" presId="urn:microsoft.com/office/officeart/2005/8/layout/vList2"/>
    <dgm:cxn modelId="{57D0AE27-12A4-4DC8-A91F-95D991123669}" type="presParOf" srcId="{443DC345-68A1-4FC9-BEE8-5241307C7B9E}" destId="{85791A31-D719-4C19-8D72-7B7C9ADCE58E}" srcOrd="15" destOrd="0" presId="urn:microsoft.com/office/officeart/2005/8/layout/vList2"/>
    <dgm:cxn modelId="{0DDE1181-3CE4-477A-B310-9967A9E81F51}" type="presParOf" srcId="{443DC345-68A1-4FC9-BEE8-5241307C7B9E}" destId="{FBD22B9F-81F1-4379-B9C7-AFE68CD3867E}" srcOrd="16" destOrd="0" presId="urn:microsoft.com/office/officeart/2005/8/layout/vList2"/>
    <dgm:cxn modelId="{0F63BD38-8038-45C0-A0CD-8DAC40AC5BC2}" type="presParOf" srcId="{443DC345-68A1-4FC9-BEE8-5241307C7B9E}" destId="{F8DD93B0-CC9E-41CC-8357-27C2289DEBA1}" srcOrd="17" destOrd="0" presId="urn:microsoft.com/office/officeart/2005/8/layout/vList2"/>
    <dgm:cxn modelId="{9FDF30F8-9C01-44DA-8726-B6863F5C9CA3}" type="presParOf" srcId="{443DC345-68A1-4FC9-BEE8-5241307C7B9E}" destId="{8CED4DBD-0F1D-4D9A-B086-E4780FB8FF69}" srcOrd="18" destOrd="0" presId="urn:microsoft.com/office/officeart/2005/8/layout/vList2"/>
    <dgm:cxn modelId="{C2E38593-BCC5-43AC-AB90-881014E31196}" type="presParOf" srcId="{443DC345-68A1-4FC9-BEE8-5241307C7B9E}" destId="{629D7D5D-61C1-4831-AF8A-1D812163FB24}" srcOrd="19" destOrd="0" presId="urn:microsoft.com/office/officeart/2005/8/layout/vList2"/>
    <dgm:cxn modelId="{1BF9BA0E-2CAD-486A-9CA5-69132C1A2B99}" type="presParOf" srcId="{443DC345-68A1-4FC9-BEE8-5241307C7B9E}" destId="{C4796842-571C-4341-A01B-DF1BF2A1517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C0B4D-2A90-4777-A874-5607A9078689}" type="datetimeFigureOut">
              <a:rPr lang="en-US" smtClean="0"/>
              <a:t>08.12.2025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6DB7D-5EAF-463D-B52B-E1594C43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8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51D6-F354-4A82-B190-8F1B255D9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8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0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25A9F-D05D-446D-8C7F-8DB48AB5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9EAC8B9-0518-41D7-9FF0-0C6CF272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DB3568-6FA5-4663-833A-F93AE8F0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E96B7A-D9B7-4D84-AED4-57A3595D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2F4DDF-22EF-4E7D-B929-8F7E027A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DE9282-0394-45D8-96E8-FCBCD544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70C16F-ACED-4CB8-86C7-A3FEA63D5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8E3B72-D77A-4B52-9FBC-D3295695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887BEB-1A82-432A-9604-723635F7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76C745-169E-4DA8-B533-97091C49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F6869B6-825A-4701-8933-F71822EF7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4EF401-B741-4F09-9438-8FB0F205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6A2CDC-CA33-4EE9-B4D4-CB201DE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B296C7-8274-4E37-956F-1477F18E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333594-FCF0-449B-B72E-3AFC50A4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2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152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08.12.2025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6F43FE-14CB-453B-BB96-8EE89C2E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225C94-3053-41C6-B2ED-CAD1E095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23958D-1D78-4359-BF72-CD7F5F64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4B2437-14DA-423C-A602-E4E32185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58A1B-A2CB-44AF-AD78-B2EB170D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6195F8-998C-41D1-B8CF-8DFCD910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54285C-F415-447B-B8A8-DECFAE8B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CBFED-E6B1-48F2-BB79-8AB25424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D087C8-B6FE-4F52-BCDB-19BD666A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F6432D-C938-4BDF-B39F-1F6C3DFF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FFB0FA-6A82-4069-9FC5-1E0CDECB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D9507-AACB-4C10-8969-CB97A76E4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F00881-16C6-4D4D-9C7B-C31B88986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E2746D-E46F-4F2E-BC09-C705F6BF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EA16F6-6C7B-45E6-917E-963B0D29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AED203-15B6-401C-B236-D1E51C81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C08CDE-F75E-4AF2-8227-77F95027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86F43C-2471-41B6-9B22-216FD41DC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380BC8-C9B2-4C19-8B16-BDC7CF28B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09623-3A65-4F0B-95E4-E62C5996A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D1982A7-18F3-41A5-93AC-75F7E92CB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4A3B94E-5561-4BED-9D3C-83603E46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0F93032-7ACE-4A51-BE56-97242235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AF60C1F-EA96-431F-AD86-129A44A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8D340-DEF3-4221-8AF8-A0541DC4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6E79B7-6084-434E-A50C-A84F986E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49E3F8B-8C71-4E71-B609-951499D6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D3034C-024D-4488-95F7-1745C3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AA7940-A45B-4672-96B9-35491CD4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87A766C-4F4D-4E9C-A8CF-91B42857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C76D47-0BC1-4AA6-96B4-83C210CB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497C7-6691-497E-AC61-D5887206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F6EFC6-893A-4FA1-A92E-8A2034BE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3A859D-9A21-4E33-B05C-E8224184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D4DEC3-AA9B-4487-9081-F79252A4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4731A0-78B7-4648-987B-A574DC4E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A54CAF-4FF2-4CA3-96CF-430A495D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010629-077B-4AFB-9F28-AA956550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776673-B830-4BB6-B471-DE560F364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7771AE-157E-4AA2-992E-08223601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AFDA13-D9BC-46E8-8D7C-2C3465C9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23E95F-9C7D-4A35-BCAC-5A0A77A1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FF7389-155F-463D-8D30-786F62C9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BFCDC8C-238F-4027-B74A-2569DBBD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0EFCF6-E3A6-42E0-AB95-97A0B6BC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D502FF-8689-4792-8763-5EF122713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08.12.2025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255B5E-8D80-43A7-81D0-A4A5F34F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5BF4B0-D76D-4266-8C4A-F2DD02862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upiti@bogatic.ls.gov.rs" TargetMode="External"/><Relationship Id="rId2" Type="http://schemas.openxmlformats.org/officeDocument/2006/relationships/hyperlink" Target="https://bogatic.rs/2024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Општина Богатић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</a:t>
            </a:r>
            <a:r>
              <a:rPr lang="sr-Cyrl-RS" dirty="0" smtClean="0"/>
              <a:t>КРОЗ</a:t>
            </a:r>
            <a:r>
              <a:rPr lang="sr-Latn-RS" dirty="0" smtClean="0"/>
              <a:t> </a:t>
            </a:r>
            <a:r>
              <a:rPr lang="sr-Cyrl-RS" dirty="0" smtClean="0"/>
              <a:t>ОДЛУКУ О ЗАВРШНОМ РАЧУНУ </a:t>
            </a:r>
            <a:r>
              <a:rPr lang="sr-Cyrl-RS" dirty="0"/>
              <a:t>за </a:t>
            </a:r>
            <a:r>
              <a:rPr lang="sr-Cyrl-RS" dirty="0" smtClean="0"/>
              <a:t>202</a:t>
            </a:r>
            <a:r>
              <a:rPr lang="en-GB" dirty="0" smtClean="0"/>
              <a:t>4</a:t>
            </a:r>
            <a:r>
              <a:rPr lang="sr-Cyrl-RS" dirty="0" smtClean="0"/>
              <a:t>. 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C:\Users\Opstina Bogatic\Desktop\grbb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732241" y="480436"/>
            <a:ext cx="1372582" cy="16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679451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/>
            </a:r>
            <a:br>
              <a:rPr lang="sr-Cyrl-RS" dirty="0"/>
            </a:br>
            <a:r>
              <a:rPr lang="sr-Cyrl-RS" sz="2000" b="1" dirty="0"/>
              <a:t>Остварење прихода и примања у односу на план</a:t>
            </a:r>
            <a:endParaRPr lang="sr-Latn-R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094E0EF-4885-478F-82A0-7E0179340E07}"/>
              </a:ext>
            </a:extLst>
          </p:cNvPr>
          <p:cNvSpPr/>
          <p:nvPr/>
        </p:nvSpPr>
        <p:spPr>
          <a:xfrm>
            <a:off x="495300" y="5791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400" dirty="0" smtClean="0"/>
              <a:t>Одлуком о другом ребалансу буџета општине Богатић за 2024. годину планирани су укупни приходи и примања са пренетим средствима из претходне године у износу од 1.054.632.000 динара.</a:t>
            </a:r>
            <a:endParaRPr lang="en-US" sz="1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3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6226280"/>
              </p:ext>
            </p:extLst>
          </p:nvPr>
        </p:nvGraphicFramePr>
        <p:xfrm>
          <a:off x="276225" y="762000"/>
          <a:ext cx="8594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62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49480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2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3400"/>
          </a:xfrm>
        </p:spPr>
        <p:txBody>
          <a:bodyPr>
            <a:normAutofit/>
          </a:bodyPr>
          <a:lstStyle/>
          <a:p>
            <a:pPr algn="ctr"/>
            <a:r>
              <a:rPr lang="sr-Cyrl-RS" sz="2000" b="1" dirty="0"/>
              <a:t>Структура извршених расхода и издатака буџета </a:t>
            </a:r>
            <a:r>
              <a:rPr lang="sr-Cyrl-RS" sz="2000" b="1" dirty="0" smtClean="0"/>
              <a:t>општине </a:t>
            </a:r>
            <a:r>
              <a:rPr lang="sr-Cyrl-RS" sz="2000" b="1" dirty="0"/>
              <a:t>- номинални износи</a:t>
            </a:r>
            <a:endParaRPr lang="sr-Latn-CS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1118788"/>
              </p:ext>
            </p:extLst>
          </p:nvPr>
        </p:nvGraphicFramePr>
        <p:xfrm>
          <a:off x="274638" y="914401"/>
          <a:ext cx="8594725" cy="532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3656"/>
              </p:ext>
            </p:extLst>
          </p:nvPr>
        </p:nvGraphicFramePr>
        <p:xfrm>
          <a:off x="381000" y="407670"/>
          <a:ext cx="8534400" cy="604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7989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3400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/>
              <a:t>Извршење расхода и издатака у односу на план</a:t>
            </a:r>
            <a:endParaRPr lang="sr-Latn-RS" sz="24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305427"/>
              </p:ext>
            </p:extLst>
          </p:nvPr>
        </p:nvGraphicFramePr>
        <p:xfrm>
          <a:off x="381000" y="838200"/>
          <a:ext cx="81915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31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/>
              <a:t>Преглед извршења по корисницима – номинални износи</a:t>
            </a:r>
            <a:endParaRPr lang="sr-Latn-CS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1279934"/>
              </p:ext>
            </p:extLst>
          </p:nvPr>
        </p:nvGraphicFramePr>
        <p:xfrm>
          <a:off x="838200" y="1295401"/>
          <a:ext cx="76962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74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38099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dirty="0"/>
              <a:t>Преглед извршења по корисницима – процентуални износи</a:t>
            </a:r>
            <a:endParaRPr lang="sr-Latn-CS" sz="2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711360"/>
              </p:ext>
            </p:extLst>
          </p:nvPr>
        </p:nvGraphicFramePr>
        <p:xfrm>
          <a:off x="280918" y="648607"/>
          <a:ext cx="8582163" cy="556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pPr algn="ctr"/>
            <a:r>
              <a:rPr lang="sr-Cyrl-RS" dirty="0"/>
              <a:t>Програмско буџетирање и његова примена у буџету општине Бољевац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250"/>
            <a:ext cx="7886700" cy="4667713"/>
          </a:xfrm>
        </p:spPr>
        <p:txBody>
          <a:bodyPr/>
          <a:lstStyle/>
          <a:p>
            <a:pPr algn="just"/>
            <a:endParaRPr lang="sr-Cyrl-RS" dirty="0">
              <a:solidFill>
                <a:srgbClr val="3333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Програмско буџетирање представља буџетирање по програмима којим се приказују циљеви, очекивани резултати, активности и средства потребна за остваривање тих циљева. Програмско буџетирање значи успостављање новог начина планирања и расподеле буџетских средстава тако да се уводи јасна веза између јавних политика власти односно програма које спроводи, циљева тих програма и очекиваних резултата с једне стране, и средстава потребних за њихову реализацију с друге стране. </a:t>
            </a:r>
          </a:p>
          <a:p>
            <a:pPr marL="0" indent="0" algn="just">
              <a:buNone/>
            </a:pPr>
            <a:endParaRPr lang="sr-Cyrl-RS" dirty="0">
              <a:solidFill>
                <a:srgbClr val="3333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Општина </a:t>
            </a:r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Богатић, </a:t>
            </a:r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као </a:t>
            </a:r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и већина других локалних самоуправа, </a:t>
            </a:r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за планирање буџета на располагању има 17 програма и у оквиру наредних слајдова приказани су остварени резултати током </a:t>
            </a:r>
            <a:r>
              <a:rPr lang="sr-Cyrl-RS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202</a:t>
            </a:r>
            <a:r>
              <a:rPr lang="en-GB" dirty="0" smtClean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4.</a:t>
            </a:r>
            <a:r>
              <a:rPr lang="sr-Cyrl-RS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rPr>
              <a:t>године.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F15673-0953-4AC9-A93F-1489D6A3FA63}"/>
              </a:ext>
            </a:extLst>
          </p:cNvPr>
          <p:cNvSpPr/>
          <p:nvPr/>
        </p:nvSpPr>
        <p:spPr>
          <a:xfrm>
            <a:off x="2286000" y="426576"/>
            <a:ext cx="4572000" cy="407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5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432048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Преглед извршења </a:t>
            </a:r>
            <a:r>
              <a:rPr lang="sr-Cyrl-RS" sz="3000" b="1" dirty="0"/>
              <a:t>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69765"/>
              </p:ext>
            </p:extLst>
          </p:nvPr>
        </p:nvGraphicFramePr>
        <p:xfrm>
          <a:off x="274523" y="724727"/>
          <a:ext cx="8412277" cy="5669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7436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937909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</a:tblGrid>
              <a:tr h="612488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/>
                        <a:t>Назив програма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/>
                        <a:t>Средства из </a:t>
                      </a:r>
                      <a:r>
                        <a:rPr lang="sr-Cyrl-RS" sz="1400" dirty="0" smtClean="0"/>
                        <a:t>одлуке </a:t>
                      </a:r>
                      <a:r>
                        <a:rPr lang="sr-Cyrl-RS" sz="1400" dirty="0"/>
                        <a:t>о </a:t>
                      </a:r>
                      <a:r>
                        <a:rPr lang="sr-Cyrl-RS" sz="1400" dirty="0" smtClean="0"/>
                        <a:t>завршном</a:t>
                      </a:r>
                      <a:r>
                        <a:rPr lang="sr-Cyrl-RS" sz="1400" baseline="0" dirty="0" smtClean="0"/>
                        <a:t> рачуну</a:t>
                      </a:r>
                      <a:r>
                        <a:rPr lang="sr-Cyrl-RS" sz="1400" dirty="0" smtClean="0"/>
                        <a:t> </a:t>
                      </a:r>
                      <a:r>
                        <a:rPr lang="sr-Cyrl-RS" sz="1400" dirty="0"/>
                        <a:t>за </a:t>
                      </a:r>
                      <a:r>
                        <a:rPr lang="sr-Cyrl-RS" sz="1400" dirty="0" smtClean="0"/>
                        <a:t>2026. </a:t>
                      </a:r>
                      <a:r>
                        <a:rPr lang="sr-Cyrl-RS" sz="1400" dirty="0"/>
                        <a:t>годину  (износ у динарима)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27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539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808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87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464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664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12.188.348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18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790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365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18.331.049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43.677.013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130.062.778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sr-Cyrl-RS" sz="1200" dirty="0" smtClean="0"/>
                        <a:t>11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214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650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59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244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975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17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142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471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72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586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755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18.243.136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60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776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431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41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562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755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r>
                        <a:rPr lang="sr-Cyrl-RS" sz="1200" dirty="0" smtClean="0"/>
                        <a:t>57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298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107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38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980</a:t>
                      </a:r>
                      <a:r>
                        <a:rPr lang="en-US" sz="1200" dirty="0" smtClean="0"/>
                        <a:t>.</a:t>
                      </a:r>
                      <a:r>
                        <a:rPr lang="sr-Cyrl-RS" sz="1200" dirty="0" smtClean="0"/>
                        <a:t>219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552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5.514.872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267928">
                <a:tc>
                  <a:txBody>
                    <a:bodyPr/>
                    <a:lstStyle/>
                    <a:p>
                      <a:r>
                        <a:rPr lang="sr-Cyrl-RS" sz="1200" b="1" dirty="0"/>
                        <a:t>Укупни расходи по програмима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</a:t>
                      </a:r>
                      <a:r>
                        <a:rPr lang="sr-Cyrl-RS" sz="1200" b="1" dirty="0" smtClean="0"/>
                        <a:t>020</a:t>
                      </a:r>
                      <a:r>
                        <a:rPr lang="en-US" sz="1200" b="1" dirty="0" smtClean="0"/>
                        <a:t>.</a:t>
                      </a:r>
                      <a:r>
                        <a:rPr lang="sr-Cyrl-RS" sz="1200" b="1" dirty="0" smtClean="0"/>
                        <a:t>618</a:t>
                      </a:r>
                      <a:r>
                        <a:rPr lang="en-US" sz="1200" b="1" dirty="0" smtClean="0"/>
                        <a:t>.</a:t>
                      </a:r>
                      <a:r>
                        <a:rPr lang="sr-Cyrl-RS" sz="1200" b="1" dirty="0" smtClean="0"/>
                        <a:t>394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90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38099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dirty="0"/>
              <a:t>Преглед извршења по </a:t>
            </a:r>
            <a:r>
              <a:rPr lang="sr-Cyrl-RS" sz="2800" dirty="0" smtClean="0"/>
              <a:t>програмима</a:t>
            </a:r>
            <a:endParaRPr lang="sr-Latn-RS"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363904"/>
              </p:ext>
            </p:extLst>
          </p:nvPr>
        </p:nvGraphicFramePr>
        <p:xfrm>
          <a:off x="533400" y="817170"/>
          <a:ext cx="8229600" cy="573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71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 descr="A group of people in traditional clothing&#10;&#10;Description automatically generated">
            <a:extLst>
              <a:ext uri="{FF2B5EF4-FFF2-40B4-BE49-F238E27FC236}">
                <a16:creationId xmlns:a16="http://schemas.microsoft.com/office/drawing/2014/main" xmlns="" id="{37705883-D1DD-DFF5-9409-B1F9D3FC6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3" y="2596985"/>
            <a:ext cx="3093084" cy="1633671"/>
          </a:xfrm>
          <a:prstGeom prst="rect">
            <a:avLst/>
          </a:prstGeom>
        </p:spPr>
      </p:pic>
      <p:pic>
        <p:nvPicPr>
          <p:cNvPr id="15" name="Picture 14" descr="A group of children running on a street&#10;&#10;Description automatically generated">
            <a:extLst>
              <a:ext uri="{FF2B5EF4-FFF2-40B4-BE49-F238E27FC236}">
                <a16:creationId xmlns:a16="http://schemas.microsoft.com/office/drawing/2014/main" xmlns="" id="{2DD29274-F7DF-C6E4-2FFA-DFF6EC6C6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2" y="4507598"/>
            <a:ext cx="4450094" cy="2350402"/>
          </a:xfrm>
          <a:prstGeom prst="rect">
            <a:avLst/>
          </a:prstGeom>
        </p:spPr>
      </p:pic>
      <p:pic>
        <p:nvPicPr>
          <p:cNvPr id="17" name="Picture 16" descr="A building with a dome and a stone fence&#10;&#10;Description automatically generated">
            <a:extLst>
              <a:ext uri="{FF2B5EF4-FFF2-40B4-BE49-F238E27FC236}">
                <a16:creationId xmlns:a16="http://schemas.microsoft.com/office/drawing/2014/main" xmlns="" id="{64DC0793-667F-92D6-3442-CC8F26487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7" y="150727"/>
            <a:ext cx="3941460" cy="2081757"/>
          </a:xfrm>
          <a:prstGeom prst="rect">
            <a:avLst/>
          </a:prstGeom>
        </p:spPr>
      </p:pic>
      <p:pic>
        <p:nvPicPr>
          <p:cNvPr id="19" name="Picture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A1BFE610-13FC-BA2A-BF0D-6372B3C0E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4" y="137349"/>
            <a:ext cx="3795471" cy="2004650"/>
          </a:xfrm>
          <a:prstGeom prst="rect">
            <a:avLst/>
          </a:prstGeom>
        </p:spPr>
      </p:pic>
      <p:pic>
        <p:nvPicPr>
          <p:cNvPr id="21" name="Picture 20" descr="Two horses with bridles and a person in a hat&#10;&#10;Description automatically generated">
            <a:extLst>
              <a:ext uri="{FF2B5EF4-FFF2-40B4-BE49-F238E27FC236}">
                <a16:creationId xmlns:a16="http://schemas.microsoft.com/office/drawing/2014/main" xmlns="" id="{CD9349EA-1A92-40B6-02BF-CB68077B1F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32" y="4289771"/>
            <a:ext cx="3673812" cy="2447678"/>
          </a:xfrm>
          <a:prstGeom prst="rect">
            <a:avLst/>
          </a:prstGeom>
        </p:spPr>
      </p:pic>
      <p:pic>
        <p:nvPicPr>
          <p:cNvPr id="23" name="Picture 22" descr="A person in a hot tub&#10;&#10;Description automatically generated">
            <a:extLst>
              <a:ext uri="{FF2B5EF4-FFF2-40B4-BE49-F238E27FC236}">
                <a16:creationId xmlns:a16="http://schemas.microsoft.com/office/drawing/2014/main" xmlns="" id="{CD7F14CB-0769-656F-3980-0C838E0F5C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10" y="2568229"/>
            <a:ext cx="2910565" cy="1633672"/>
          </a:xfrm>
          <a:prstGeom prst="rect">
            <a:avLst/>
          </a:prstGeom>
        </p:spPr>
      </p:pic>
      <p:pic>
        <p:nvPicPr>
          <p:cNvPr id="25" name="Picture 24" descr="A large white building with a round roof&#10;&#10;Description automatically generated">
            <a:extLst>
              <a:ext uri="{FF2B5EF4-FFF2-40B4-BE49-F238E27FC236}">
                <a16:creationId xmlns:a16="http://schemas.microsoft.com/office/drawing/2014/main" xmlns="" id="{9946D496-A416-F69D-89C7-C60ACC28CA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10" y="2565613"/>
            <a:ext cx="2450510" cy="1633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6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1"/>
            <a:ext cx="8591550" cy="381000"/>
          </a:xfrm>
        </p:spPr>
        <p:txBody>
          <a:bodyPr>
            <a:noAutofit/>
          </a:bodyPr>
          <a:lstStyle/>
          <a:p>
            <a:pPr algn="ctr"/>
            <a:r>
              <a:rPr lang="sr-Cyrl-RS" sz="2400" dirty="0"/>
              <a:t>Програм 1: Становање, урбанизам и просторно планирање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5041" y="1676399"/>
            <a:ext cx="8595360" cy="5116019"/>
          </a:xfrm>
        </p:spPr>
        <p:txBody>
          <a:bodyPr>
            <a:normAutofit/>
          </a:bodyPr>
          <a:lstStyle/>
          <a:p>
            <a:r>
              <a:rPr lang="sr-Cyrl-RS" sz="1800" dirty="0"/>
              <a:t>Укупно утрошено </a:t>
            </a:r>
            <a:r>
              <a:rPr lang="sr-Cyrl-RS" sz="1800" dirty="0" smtClean="0"/>
              <a:t>27.539.808 </a:t>
            </a:r>
            <a:r>
              <a:rPr lang="sr-Cyrl-RS" sz="1800" dirty="0"/>
              <a:t>динара</a:t>
            </a:r>
          </a:p>
          <a:p>
            <a:pPr marL="0" indent="0" algn="just">
              <a:buNone/>
            </a:pPr>
            <a:r>
              <a:rPr lang="sr-Cyrl-CS" sz="1600" dirty="0"/>
              <a:t>Цела територија општине је покривена планским документима, постоји Просторни план за територију целе општине, као и План генералне регулације и бројни планови детаљне регулације који су од значаја за одређено подручје. </a:t>
            </a:r>
          </a:p>
          <a:p>
            <a:pPr algn="just"/>
            <a:r>
              <a:rPr lang="sr-Cyrl-CS" sz="1600" dirty="0"/>
              <a:t>За просторно и урбанистичко планирање </a:t>
            </a:r>
            <a:r>
              <a:rPr lang="sr-Cyrl-CS" sz="1600" dirty="0" smtClean="0"/>
              <a:t> </a:t>
            </a:r>
            <a:r>
              <a:rPr lang="sr-Cyrl-CS" sz="1600" dirty="0"/>
              <a:t>утрошено је </a:t>
            </a:r>
            <a:r>
              <a:rPr lang="sr-Cyrl-CS" sz="1600" dirty="0" smtClean="0"/>
              <a:t>9.664.672 динара док је за стамбену подршку потрошено 11.826.288 динара и то из целокупан износ из осталих извора финансирања.</a:t>
            </a:r>
          </a:p>
          <a:p>
            <a:pPr algn="just"/>
            <a:r>
              <a:rPr lang="sr-Cyrl-CS" sz="1600" dirty="0" smtClean="0"/>
              <a:t>За израду Просторног плана општине Богатић потрошено је 1.740.000 динара.</a:t>
            </a:r>
          </a:p>
          <a:p>
            <a:pPr algn="just"/>
            <a:r>
              <a:rPr lang="sr-Cyrl-CS" sz="1600" dirty="0" smtClean="0"/>
              <a:t>За израду пројектне документације за извориште водоснабдевања Црне Баре са дистрибутивном центром, са постројењем за прераду воде.</a:t>
            </a:r>
            <a:endParaRPr lang="sr-Latn-RS" sz="1600" dirty="0"/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81621" y="762000"/>
            <a:ext cx="7980758" cy="6858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Cyrl-RS" sz="1400" b="1" dirty="0"/>
              <a:t>Сврха </a:t>
            </a:r>
            <a:r>
              <a:rPr lang="sr-Cyrl-RS" sz="1400" b="1" dirty="0" smtClean="0"/>
              <a:t>програма </a:t>
            </a:r>
            <a:r>
              <a:rPr lang="sr-Cyrl-RS" sz="1400" dirty="0"/>
              <a:t>је планирање, уређење и коришћење простора у локалној заједници засновано на начелима одрживог развоја, равномерног територијалног развоја и рационалног коришћења земљишта; Подстицање одрживог развоја становања кроз унапређење услова становања грађана и очување и унапређење вредности стамбеног фонда. </a:t>
            </a:r>
          </a:p>
        </p:txBody>
      </p:sp>
    </p:spTree>
    <p:extLst>
      <p:ext uri="{BB962C8B-B14F-4D97-AF65-F5344CB8AC3E}">
        <p14:creationId xmlns:p14="http://schemas.microsoft.com/office/powerpoint/2010/main" val="20508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2175"/>
          </a:xfrm>
        </p:spPr>
        <p:txBody>
          <a:bodyPr>
            <a:noAutofit/>
          </a:bodyPr>
          <a:lstStyle/>
          <a:p>
            <a:pPr algn="ctr"/>
            <a:r>
              <a:rPr lang="sr-Cyrl-RS" sz="2400" dirty="0"/>
              <a:t>Програм 2: Комуналне делатности 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47318" y="1752599"/>
            <a:ext cx="8772856" cy="474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Укупно утрошено </a:t>
            </a:r>
            <a:r>
              <a:rPr lang="sr-Cyrl-RS" dirty="0" smtClean="0"/>
              <a:t>87.464.664 динара</a:t>
            </a:r>
            <a:r>
              <a:rPr lang="sr-Latn-RS" dirty="0" smtClean="0"/>
              <a:t>, </a:t>
            </a:r>
            <a:r>
              <a:rPr lang="sr-Cyrl-RS" dirty="0" smtClean="0"/>
              <a:t>од најважнијих улагања издвајају се:</a:t>
            </a:r>
            <a:endParaRPr lang="sr-Cyrl-RS" dirty="0"/>
          </a:p>
          <a:p>
            <a:r>
              <a:rPr lang="sr-Cyrl-CS" sz="2000" i="1" dirty="0"/>
              <a:t>Управљање и снабдевање водом за пиће потрошено је </a:t>
            </a:r>
            <a:r>
              <a:rPr lang="sr-Cyrl-CS" sz="2000" i="1" dirty="0" smtClean="0"/>
              <a:t>5.</a:t>
            </a:r>
            <a:r>
              <a:rPr lang="sr-Cyrl-RS" sz="2000" i="1" dirty="0" smtClean="0"/>
              <a:t>389</a:t>
            </a:r>
            <a:r>
              <a:rPr lang="sr-Cyrl-CS" sz="2000" i="1" dirty="0" smtClean="0"/>
              <a:t>.</a:t>
            </a:r>
            <a:r>
              <a:rPr lang="sr-Cyrl-RS" sz="2000" i="1" dirty="0" smtClean="0"/>
              <a:t>964</a:t>
            </a:r>
            <a:r>
              <a:rPr lang="sr-Cyrl-CS" sz="2000" i="1" dirty="0" smtClean="0"/>
              <a:t> </a:t>
            </a:r>
            <a:r>
              <a:rPr lang="sr-Cyrl-CS" sz="2000" i="1" dirty="0"/>
              <a:t>динара; </a:t>
            </a:r>
          </a:p>
          <a:p>
            <a:r>
              <a:rPr lang="sr-Cyrl-CS" sz="2000" i="1" dirty="0" smtClean="0"/>
              <a:t>Санација и реконструкција водоводне мреже у Богатићу је потрошено 249.880 динара;</a:t>
            </a:r>
            <a:endParaRPr lang="sr-Cyrl-CS" sz="2000" i="1" dirty="0"/>
          </a:p>
          <a:p>
            <a:r>
              <a:rPr lang="sr-Cyrl-CS" sz="2000" i="1" dirty="0" smtClean="0"/>
              <a:t>Проширење изворишта 622.900 динара;</a:t>
            </a:r>
          </a:p>
          <a:p>
            <a:r>
              <a:rPr lang="sr-Cyrl-CS" sz="2000" i="1" dirty="0" smtClean="0"/>
              <a:t>Бушотина Црна Бара је утрошено 300.000 динара;</a:t>
            </a:r>
            <a:endParaRPr lang="sr-Cyrl-CS" sz="2000" i="1" dirty="0"/>
          </a:p>
          <a:p>
            <a:r>
              <a:rPr lang="sr-Cyrl-CS" sz="2000" i="1" dirty="0"/>
              <a:t>За одржавање јавне расвете </a:t>
            </a:r>
            <a:r>
              <a:rPr lang="sr-Cyrl-CS" sz="2000" i="1" dirty="0" smtClean="0"/>
              <a:t>39.</a:t>
            </a:r>
            <a:r>
              <a:rPr lang="sr-Cyrl-RS" sz="2000" i="1" dirty="0" smtClean="0"/>
              <a:t>216</a:t>
            </a:r>
            <a:r>
              <a:rPr lang="sr-Cyrl-CS" sz="2000" i="1" dirty="0" smtClean="0"/>
              <a:t>.</a:t>
            </a:r>
            <a:r>
              <a:rPr lang="sr-Cyrl-RS" sz="2000" i="1" dirty="0" smtClean="0"/>
              <a:t>025</a:t>
            </a:r>
            <a:r>
              <a:rPr lang="sr-Cyrl-CS" sz="2000" i="1" dirty="0" smtClean="0"/>
              <a:t> </a:t>
            </a:r>
            <a:r>
              <a:rPr lang="sr-Cyrl-CS" sz="2000" i="1" dirty="0"/>
              <a:t>динара;</a:t>
            </a:r>
          </a:p>
          <a:p>
            <a:r>
              <a:rPr lang="sr-Cyrl-CS" sz="2000" i="1" dirty="0"/>
              <a:t>За одржавање јавних зелених површина </a:t>
            </a:r>
            <a:r>
              <a:rPr lang="sr-Cyrl-CS" sz="2000" i="1" dirty="0" smtClean="0"/>
              <a:t>391.694;</a:t>
            </a:r>
            <a:endParaRPr lang="sr-Cyrl-CS" sz="2000" i="1" dirty="0"/>
          </a:p>
          <a:p>
            <a:r>
              <a:rPr lang="sr-Cyrl-CS" sz="2000" i="1" dirty="0"/>
              <a:t>Одржавање чистоће на јавним површинама </a:t>
            </a:r>
            <a:r>
              <a:rPr lang="sr-Cyrl-CS" sz="2000" i="1" dirty="0" smtClean="0"/>
              <a:t>18.</a:t>
            </a:r>
            <a:r>
              <a:rPr lang="sr-Cyrl-RS" sz="2000" i="1" dirty="0" smtClean="0"/>
              <a:t>255</a:t>
            </a:r>
            <a:r>
              <a:rPr lang="sr-Cyrl-CS" sz="2000" i="1" dirty="0" smtClean="0"/>
              <a:t>.</a:t>
            </a:r>
            <a:r>
              <a:rPr lang="sr-Cyrl-RS" sz="2000" i="1" dirty="0" smtClean="0"/>
              <a:t>020</a:t>
            </a:r>
            <a:r>
              <a:rPr lang="sr-Cyrl-CS" sz="2000" i="1" dirty="0" smtClean="0"/>
              <a:t>;</a:t>
            </a:r>
            <a:endParaRPr lang="sr-Cyrl-CS" sz="2000" i="1" dirty="0"/>
          </a:p>
          <a:p>
            <a:r>
              <a:rPr lang="sr-Cyrl-CS" sz="2000" i="1" dirty="0"/>
              <a:t>Зоохигијена </a:t>
            </a:r>
            <a:r>
              <a:rPr lang="sr-Cyrl-RS" sz="2000" i="1" dirty="0" smtClean="0"/>
              <a:t>19</a:t>
            </a:r>
            <a:r>
              <a:rPr lang="sr-Cyrl-CS" sz="2000" i="1" dirty="0" smtClean="0"/>
              <a:t>.</a:t>
            </a:r>
            <a:r>
              <a:rPr lang="sr-Cyrl-RS" sz="2000" i="1" dirty="0" smtClean="0"/>
              <a:t>755</a:t>
            </a:r>
            <a:r>
              <a:rPr lang="sr-Cyrl-CS" sz="2000" i="1" dirty="0" smtClean="0"/>
              <a:t>.</a:t>
            </a:r>
            <a:r>
              <a:rPr lang="sr-Cyrl-RS" sz="2000" i="1" dirty="0" smtClean="0"/>
              <a:t>074</a:t>
            </a:r>
            <a:endParaRPr lang="sr-Cyrl-CS" sz="2000" i="1" dirty="0"/>
          </a:p>
          <a:p>
            <a:r>
              <a:rPr lang="sr-Cyrl-CS" sz="2000" i="1" dirty="0"/>
              <a:t>Одржавање гробаља и погребне </a:t>
            </a:r>
            <a:r>
              <a:rPr lang="sr-Cyrl-CS" sz="2000" i="1" dirty="0" smtClean="0"/>
              <a:t>услуге </a:t>
            </a:r>
            <a:r>
              <a:rPr lang="sr-Cyrl-RS" sz="2000" i="1" dirty="0"/>
              <a:t>1</a:t>
            </a:r>
            <a:r>
              <a:rPr lang="sr-Cyrl-CS" sz="2000" i="1" dirty="0" smtClean="0"/>
              <a:t>.</a:t>
            </a:r>
            <a:r>
              <a:rPr lang="sr-Cyrl-RS" sz="2000" i="1" dirty="0" smtClean="0"/>
              <a:t>500</a:t>
            </a:r>
            <a:r>
              <a:rPr lang="sr-Cyrl-CS" sz="2000" i="1" dirty="0" smtClean="0"/>
              <a:t>.</a:t>
            </a:r>
            <a:r>
              <a:rPr lang="sr-Cyrl-RS" sz="2000" i="1" dirty="0" smtClean="0"/>
              <a:t>000</a:t>
            </a:r>
            <a:r>
              <a:rPr lang="sr-Cyrl-CS" sz="2000" i="1" dirty="0" smtClean="0"/>
              <a:t>;</a:t>
            </a:r>
            <a:endParaRPr lang="sr-Cyrl-CS" sz="2000" i="1" dirty="0"/>
          </a:p>
          <a:p>
            <a:endParaRPr lang="sr-Cyrl-CS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5" name="Picture 2" descr="C:\Users\Jelena\Desktop\Kanalizacija-Luc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766" y="4648200"/>
            <a:ext cx="2339407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1C97066-1EC7-4F74-8E62-C048BE6EFE69}"/>
              </a:ext>
            </a:extLst>
          </p:cNvPr>
          <p:cNvSpPr txBox="1">
            <a:spLocks/>
          </p:cNvSpPr>
          <p:nvPr/>
        </p:nvSpPr>
        <p:spPr>
          <a:xfrm>
            <a:off x="620698" y="838200"/>
            <a:ext cx="8142302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/>
              <a:t>Сврха Програма </a:t>
            </a:r>
            <a:r>
              <a:rPr lang="ru-RU" sz="1400" b="0" dirty="0"/>
              <a:t>је пружања комуналних услуга од значаја за остварење животних потреба физичких и правних лица уз обезбеђење одговарајућег квалитета, обима, доступности и континуитета; Одрживо снабдевање корисника топлотном енергијом; Редовно, сигурно и одрживо снабдевање водом за пиће становника, уређивање начина коришћења и управљања изворима, јавним бунарима и чесмама.</a:t>
            </a:r>
            <a:endParaRPr lang="sr-Cyrl-RS" sz="1400" b="0" dirty="0"/>
          </a:p>
        </p:txBody>
      </p:sp>
    </p:spTree>
    <p:extLst>
      <p:ext uri="{BB962C8B-B14F-4D97-AF65-F5344CB8AC3E}">
        <p14:creationId xmlns:p14="http://schemas.microsoft.com/office/powerpoint/2010/main" val="15738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599"/>
          </a:xfrm>
        </p:spPr>
        <p:txBody>
          <a:bodyPr>
            <a:noAutofit/>
          </a:bodyPr>
          <a:lstStyle/>
          <a:p>
            <a:pPr algn="ctr"/>
            <a:r>
              <a:rPr lang="sr-Cyrl-RS" sz="2400" dirty="0"/>
              <a:t>ПРОГРАМ 3: Локални економски развој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60681"/>
            <a:ext cx="85953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Укупно</a:t>
            </a:r>
            <a:r>
              <a:rPr lang="sr-Latn-RS" dirty="0" smtClean="0"/>
              <a:t> je</a:t>
            </a:r>
            <a:r>
              <a:rPr lang="sr-Cyrl-RS" dirty="0" smtClean="0"/>
              <a:t> </a:t>
            </a:r>
            <a:r>
              <a:rPr lang="sr-Cyrl-RS" dirty="0"/>
              <a:t>утрошено </a:t>
            </a:r>
            <a:r>
              <a:rPr lang="sr-Cyrl-RS" dirty="0" smtClean="0"/>
              <a:t>12.188.348 </a:t>
            </a:r>
            <a:r>
              <a:rPr lang="sr-Cyrl-RS" dirty="0"/>
              <a:t>динара</a:t>
            </a:r>
          </a:p>
          <a:p>
            <a:r>
              <a:rPr lang="ru-RU" sz="2000" i="1" dirty="0" smtClean="0"/>
              <a:t>У циљу инапређења привредног и инвестиционог амбијента, односно подршку економском развоју и промоцији предузетништва,</a:t>
            </a:r>
            <a:r>
              <a:rPr lang="sr-Latn-RS" sz="2000" i="1" dirty="0" smtClean="0"/>
              <a:t> </a:t>
            </a:r>
            <a:r>
              <a:rPr lang="sr-Cyrl-RS" sz="2000" i="1" dirty="0" smtClean="0"/>
              <a:t>утрошено је 9.188.348 динара</a:t>
            </a:r>
          </a:p>
          <a:p>
            <a:r>
              <a:rPr lang="sr-Cyrl-RS" sz="2000" i="1" dirty="0" smtClean="0"/>
              <a:t>За мере активне политике запошљавања потрошено је 3.000.000 динара</a:t>
            </a:r>
            <a:endParaRPr lang="sr-Cyrl-RS" dirty="0"/>
          </a:p>
        </p:txBody>
      </p:sp>
      <p:pic>
        <p:nvPicPr>
          <p:cNvPr id="4" name="Picture 2" descr="C:\Users\Jelena\Desktop\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962399"/>
            <a:ext cx="3962400" cy="2871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7A8E6CC-7EAA-46E2-9A90-2EE9F792F188}"/>
              </a:ext>
            </a:extLst>
          </p:cNvPr>
          <p:cNvSpPr txBox="1">
            <a:spLocks/>
          </p:cNvSpPr>
          <p:nvPr/>
        </p:nvSpPr>
        <p:spPr>
          <a:xfrm>
            <a:off x="515313" y="976800"/>
            <a:ext cx="8113374" cy="39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Сврха Програма </a:t>
            </a:r>
            <a:r>
              <a:rPr lang="ru-RU" sz="1400" b="0" dirty="0"/>
              <a:t>је обезбеђивање стимулативног оквира за пословање и адекватног привредног амбијента за привлачење инвестиција</a:t>
            </a:r>
            <a:endParaRPr lang="sr-Cyrl-RS" sz="1400" b="0" dirty="0"/>
          </a:p>
        </p:txBody>
      </p:sp>
    </p:spTree>
    <p:extLst>
      <p:ext uri="{BB962C8B-B14F-4D97-AF65-F5344CB8AC3E}">
        <p14:creationId xmlns:p14="http://schemas.microsoft.com/office/powerpoint/2010/main" val="8464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91945"/>
          </a:xfrm>
        </p:spPr>
        <p:txBody>
          <a:bodyPr>
            <a:noAutofit/>
          </a:bodyPr>
          <a:lstStyle/>
          <a:p>
            <a:pPr algn="ctr"/>
            <a:r>
              <a:rPr lang="sr-Cyrl-RS" sz="2400" dirty="0"/>
              <a:t>ПРОГРАМ 4: Развој туризма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/>
              <a:t>Укупно утрошено </a:t>
            </a:r>
            <a:r>
              <a:rPr lang="sr-Cyrl-RS" dirty="0" smtClean="0"/>
              <a:t>18.790.365 динара</a:t>
            </a:r>
          </a:p>
          <a:p>
            <a:r>
              <a:rPr lang="sr-Cyrl-RS" dirty="0" smtClean="0"/>
              <a:t>За управљање развојем туризма потрошено је 9.195.971 динар, док је за промоцију туристичке понуде издвојено 2.694.624 динара.</a:t>
            </a:r>
            <a:endParaRPr lang="sr-Cyrl-RS" dirty="0"/>
          </a:p>
          <a:p>
            <a:r>
              <a:rPr lang="sr-Cyrl-RS" dirty="0"/>
              <a:t>Реализовано је </a:t>
            </a:r>
            <a:r>
              <a:rPr lang="sr-Cyrl-RS" dirty="0" smtClean="0"/>
              <a:t>манифестација Хајдучко вече средствима од 4.410.178 динара;</a:t>
            </a:r>
            <a:endParaRPr lang="sr-Cyrl-RS" dirty="0"/>
          </a:p>
          <a:p>
            <a:r>
              <a:rPr lang="sr-Cyrl-RS" dirty="0" smtClean="0"/>
              <a:t>За манифестацију Мачванска лила утрошено је 334.777 динара;</a:t>
            </a:r>
          </a:p>
          <a:p>
            <a:r>
              <a:rPr lang="sr-Cyrl-RS" dirty="0" smtClean="0"/>
              <a:t>За манифестацију Ивањдански дани утрошено </a:t>
            </a:r>
          </a:p>
          <a:p>
            <a:pPr marL="0" indent="0">
              <a:buNone/>
            </a:pPr>
            <a:r>
              <a:rPr lang="sr-Cyrl-RS" dirty="0" smtClean="0"/>
              <a:t>је 249.856 динара;</a:t>
            </a:r>
          </a:p>
          <a:p>
            <a:r>
              <a:rPr lang="sr-Cyrl-RS" dirty="0" smtClean="0"/>
              <a:t>За унапређење простора и прилаза излетиничком центру Васин шиб инвестирано је 415.000 динара;</a:t>
            </a:r>
          </a:p>
          <a:p>
            <a:r>
              <a:rPr lang="sr-Cyrl-RS" dirty="0" smtClean="0"/>
              <a:t>За мото – скуп Богатић 2024. потрошено је 400.000 динара;</a:t>
            </a:r>
          </a:p>
          <a:p>
            <a:r>
              <a:rPr lang="sr-Cyrl-RS" dirty="0" smtClean="0"/>
              <a:t>За организацију локалних сајмова, базара и маскенбала потрошено је 109.960 динара;</a:t>
            </a:r>
          </a:p>
          <a:p>
            <a:r>
              <a:rPr lang="sr-Cyrl-RS" dirty="0" smtClean="0"/>
              <a:t>За програм развоја туризма општине Богатић 2024 – 2029</a:t>
            </a:r>
            <a:r>
              <a:rPr lang="sr-Cyrl-RS" dirty="0"/>
              <a:t> </a:t>
            </a:r>
            <a:r>
              <a:rPr lang="sr-Cyrl-RS" dirty="0" smtClean="0"/>
              <a:t>потрошено је 980.000 динара.</a:t>
            </a:r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22D28EB5-3836-4C5B-92D4-4FC48635E6DD}"/>
              </a:ext>
            </a:extLst>
          </p:cNvPr>
          <p:cNvSpPr txBox="1">
            <a:spLocks/>
          </p:cNvSpPr>
          <p:nvPr/>
        </p:nvSpPr>
        <p:spPr>
          <a:xfrm>
            <a:off x="461010" y="720547"/>
            <a:ext cx="8406765" cy="49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Сврха Програма </a:t>
            </a:r>
            <a:r>
              <a:rPr lang="ru-RU" sz="1400" dirty="0"/>
              <a:t>је унапређење туристичке понуде у граду/општини, односно управљање развојем туризма и промоција туристичке понуде.</a:t>
            </a:r>
            <a:endParaRPr lang="sr-Cyrl-RS" sz="1400" dirty="0"/>
          </a:p>
        </p:txBody>
      </p:sp>
    </p:spTree>
    <p:extLst>
      <p:ext uri="{BB962C8B-B14F-4D97-AF65-F5344CB8AC3E}">
        <p14:creationId xmlns:p14="http://schemas.microsoft.com/office/powerpoint/2010/main" val="1850667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1"/>
            <a:ext cx="8591550" cy="609599"/>
          </a:xfrm>
        </p:spPr>
        <p:txBody>
          <a:bodyPr>
            <a:noAutofit/>
          </a:bodyPr>
          <a:lstStyle/>
          <a:p>
            <a:pPr algn="ctr"/>
            <a:r>
              <a:rPr lang="sr-Cyrl-RS" sz="2400" dirty="0"/>
              <a:t>ПРОГРАМ 5: Пољопривреда и рурални развој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51018"/>
            <a:ext cx="8595360" cy="5016836"/>
          </a:xfrm>
        </p:spPr>
        <p:txBody>
          <a:bodyPr/>
          <a:lstStyle/>
          <a:p>
            <a:pPr marL="0" indent="0">
              <a:buNone/>
            </a:pPr>
            <a:r>
              <a:rPr lang="sr-Cyrl-RS" sz="1800" dirty="0"/>
              <a:t>Укупно утрошено </a:t>
            </a:r>
            <a:r>
              <a:rPr lang="sr-Cyrl-RS" sz="1800" dirty="0" smtClean="0"/>
              <a:t>18.331.049 </a:t>
            </a:r>
            <a:r>
              <a:rPr lang="sr-Cyrl-RS" sz="1800" dirty="0"/>
              <a:t>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3" descr="C:\Users\Jelena\Desktop\Bakini-savjeti-Biolosko-dinamicna-poljoprivr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318" y="1600200"/>
            <a:ext cx="4529166" cy="3707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25410" y="4990527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/>
          </a:p>
          <a:p>
            <a:r>
              <a:rPr lang="sr-Cyrl-CS" dirty="0"/>
              <a:t>	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304800" y="1813173"/>
            <a:ext cx="434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CS" i="1" dirty="0" smtClean="0"/>
              <a:t>За мере подршке руралном развоју</a:t>
            </a:r>
          </a:p>
          <a:p>
            <a:r>
              <a:rPr lang="sr-Cyrl-CS" i="1" dirty="0"/>
              <a:t>п</a:t>
            </a:r>
            <a:r>
              <a:rPr lang="sr-Cyrl-CS" i="1" dirty="0" smtClean="0"/>
              <a:t>отрошено је 14.399.638 динара.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CS" i="1" dirty="0" smtClean="0"/>
              <a:t>За организацију и одржавање сајма</a:t>
            </a:r>
          </a:p>
          <a:p>
            <a:r>
              <a:rPr lang="sr-Cyrl-CS" i="1" dirty="0" smtClean="0"/>
              <a:t>Пољпопривреде Мачва 2024 утрошено</a:t>
            </a:r>
          </a:p>
          <a:p>
            <a:r>
              <a:rPr lang="sr-Cyrl-CS" i="1" dirty="0" smtClean="0"/>
              <a:t>је 3.931.411 динара.</a:t>
            </a:r>
            <a:endParaRPr lang="sr-Cyrl-C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95996C84-83D4-497F-8417-C5AC53235A66}"/>
              </a:ext>
            </a:extLst>
          </p:cNvPr>
          <p:cNvSpPr txBox="1">
            <a:spLocks/>
          </p:cNvSpPr>
          <p:nvPr/>
        </p:nvSpPr>
        <p:spPr>
          <a:xfrm>
            <a:off x="659674" y="628321"/>
            <a:ext cx="8199120" cy="43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/>
              <a:t>Сврха </a:t>
            </a:r>
            <a:r>
              <a:rPr lang="ru-RU" sz="1800" b="1" dirty="0" smtClean="0"/>
              <a:t>програма </a:t>
            </a:r>
            <a:r>
              <a:rPr lang="ru-RU" sz="1800" dirty="0"/>
              <a:t>је унапређивање пољопривредне производње</a:t>
            </a:r>
            <a:endParaRPr lang="sr-Cyrl-RS" sz="1800" dirty="0"/>
          </a:p>
          <a:p>
            <a:pPr marL="109728" indent="0" algn="ctr">
              <a:buFont typeface="Arial" panose="020B0604020202020204" pitchFamily="34" charset="0"/>
              <a:buNone/>
            </a:pPr>
            <a:endParaRPr lang="sr-Cyrl-RS" sz="1800" dirty="0"/>
          </a:p>
        </p:txBody>
      </p:sp>
    </p:spTree>
    <p:extLst>
      <p:ext uri="{BB962C8B-B14F-4D97-AF65-F5344CB8AC3E}">
        <p14:creationId xmlns:p14="http://schemas.microsoft.com/office/powerpoint/2010/main" val="3384061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75358"/>
            <a:ext cx="8591550" cy="454152"/>
          </a:xfrm>
        </p:spPr>
        <p:txBody>
          <a:bodyPr>
            <a:noAutofit/>
          </a:bodyPr>
          <a:lstStyle/>
          <a:p>
            <a:pPr algn="ctr"/>
            <a:r>
              <a:rPr lang="sr-Cyrl-RS" sz="2400" dirty="0"/>
              <a:t>ПРОГРАМ 6: Заштита животне средине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530939"/>
            <a:ext cx="8444528" cy="4797552"/>
          </a:xfrm>
        </p:spPr>
        <p:txBody>
          <a:bodyPr/>
          <a:lstStyle/>
          <a:p>
            <a:pPr marL="0" indent="0">
              <a:buNone/>
            </a:pPr>
            <a:r>
              <a:rPr lang="sr-Cyrl-RS" sz="1800" dirty="0"/>
              <a:t>Укупно утрошено </a:t>
            </a:r>
            <a:r>
              <a:rPr lang="sr-Cyrl-RS" sz="1800" dirty="0" smtClean="0"/>
              <a:t>43.677.013 динара</a:t>
            </a:r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469305" y="2012783"/>
            <a:ext cx="8398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i="1" dirty="0" smtClean="0"/>
              <a:t>За заштиту природе потошено је 4.341.288 динара;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i="1" dirty="0" smtClean="0"/>
              <a:t>За управљање отпадним водама и канализациону инфраструктуру издвојено је 2.674.700 динара;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i="1" dirty="0" smtClean="0"/>
              <a:t>За изградњу рециклажних острва потрошено је 1.199.700 динара;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i="1" dirty="0" smtClean="0"/>
              <a:t>За одлагање отпада на регионалној депонији Срем – Мачва утрошено је 6.067.500 динара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i="1" dirty="0" smtClean="0"/>
              <a:t>Одношење анималног отпада у износу од 12.001.520 динара;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i="1" dirty="0" smtClean="0"/>
              <a:t>Преостали износ је инвестиран у </a:t>
            </a:r>
          </a:p>
          <a:p>
            <a:r>
              <a:rPr lang="sr-Cyrl-RS" i="1" dirty="0" smtClean="0"/>
              <a:t>опрему (камионе).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6DD6E3B4-610A-4960-A69A-1A8D35E6CD5D}"/>
              </a:ext>
            </a:extLst>
          </p:cNvPr>
          <p:cNvSpPr txBox="1">
            <a:spLocks/>
          </p:cNvSpPr>
          <p:nvPr/>
        </p:nvSpPr>
        <p:spPr>
          <a:xfrm>
            <a:off x="425152" y="685801"/>
            <a:ext cx="8293696" cy="845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1600" b="1" dirty="0"/>
              <a:t>Сврха Програма </a:t>
            </a:r>
            <a:r>
              <a:rPr lang="sr-Cyrl-RS" sz="1600" dirty="0"/>
              <a:t>је обезбеђивање услова за одрживи развој локалне заједнице одговорним односом према животној средини; Ефикасно и одрживо управљање отпадним водама </a:t>
            </a:r>
            <a:r>
              <a:rPr lang="sr-Cyrl-RS" sz="1600" dirty="0" smtClean="0"/>
              <a:t>и управљање отпадом.</a:t>
            </a:r>
            <a:endParaRPr lang="sr-Latn-R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44108"/>
            <a:ext cx="3555286" cy="252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65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380999"/>
          </a:xfrm>
        </p:spPr>
        <p:txBody>
          <a:bodyPr>
            <a:noAutofit/>
          </a:bodyPr>
          <a:lstStyle/>
          <a:p>
            <a:pPr algn="ctr"/>
            <a:r>
              <a:rPr lang="sr-Cyrl-RS" sz="2000" dirty="0" smtClean="0"/>
              <a:t>ПРОГРАМ 7: </a:t>
            </a:r>
            <a:r>
              <a:rPr lang="sr-Cyrl-RS" sz="2000" dirty="0"/>
              <a:t>Организација саобраћаја и саобраћајна инфраструктура</a:t>
            </a:r>
            <a:endParaRPr lang="sr-Latn-R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6660" y="762000"/>
            <a:ext cx="8595360" cy="55420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sz="1400" b="1" dirty="0" smtClean="0"/>
              <a:t>Сврха </a:t>
            </a:r>
            <a:r>
              <a:rPr lang="sr-Cyrl-RS" sz="1400" b="1" dirty="0"/>
              <a:t>програма: </a:t>
            </a:r>
            <a:r>
              <a:rPr lang="ru-RU" sz="1400" dirty="0"/>
              <a:t>Унапређење организације саобраћаја </a:t>
            </a:r>
            <a:r>
              <a:rPr lang="en-US" sz="1400" dirty="0"/>
              <a:t>и </a:t>
            </a:r>
            <a:r>
              <a:rPr lang="en-US" sz="1400" dirty="0" err="1"/>
              <a:t>унапређење</a:t>
            </a:r>
            <a:r>
              <a:rPr lang="en-US" sz="1400" dirty="0"/>
              <a:t> </a:t>
            </a:r>
            <a:r>
              <a:rPr lang="en-US" sz="1400" dirty="0" err="1"/>
              <a:t>саобраћајне</a:t>
            </a:r>
            <a:r>
              <a:rPr lang="en-US" sz="1400" dirty="0"/>
              <a:t> </a:t>
            </a:r>
            <a:r>
              <a:rPr lang="en-US" sz="1400" dirty="0" err="1"/>
              <a:t>инфраструктуре</a:t>
            </a:r>
            <a:r>
              <a:rPr lang="en-US" sz="1400" dirty="0"/>
              <a:t> </a:t>
            </a:r>
            <a:r>
              <a:rPr lang="ru-RU" sz="1400" dirty="0"/>
              <a:t>у локалној самоуправи.</a:t>
            </a:r>
            <a:endParaRPr lang="sr-Cyrl-RS" sz="1400" dirty="0"/>
          </a:p>
          <a:p>
            <a:pPr marL="0" indent="0">
              <a:buNone/>
            </a:pPr>
            <a:r>
              <a:rPr lang="sr-Cyrl-RS" sz="1800" dirty="0"/>
              <a:t>Т</a:t>
            </a:r>
            <a:r>
              <a:rPr lang="sr-Cyrl-RS" sz="1800" dirty="0" smtClean="0"/>
              <a:t>оком 2024 године утрошено је укупно 89.993.991 динара</a:t>
            </a:r>
            <a:endParaRPr lang="sr-Latn-RS" sz="1800" dirty="0" smtClean="0"/>
          </a:p>
          <a:p>
            <a:r>
              <a:rPr lang="sr-Cyrl-RS" sz="1800" dirty="0" smtClean="0"/>
              <a:t>За</a:t>
            </a:r>
            <a:r>
              <a:rPr lang="en-GB" sz="1800" dirty="0" smtClean="0"/>
              <a:t> </a:t>
            </a:r>
            <a:r>
              <a:rPr lang="sr-Cyrl-RS" sz="1800" dirty="0" smtClean="0"/>
              <a:t>управљање и одржавање саобраћајне инфраструктуре уложено је 43.330.089 (део средстава од15.037.395 динара је финансирао из осталих средстава);</a:t>
            </a:r>
          </a:p>
          <a:p>
            <a:r>
              <a:rPr lang="sr-Cyrl-RS" sz="1800" i="1" dirty="0" smtClean="0"/>
              <a:t>За јавни градски и приградски превоз утрошено је 53.289.744 динара (део средстава је динансиран из осталих извора у износу од 14.000.000 динара)</a:t>
            </a:r>
          </a:p>
          <a:p>
            <a:r>
              <a:rPr lang="sr-Cyrl-RS" sz="1800" i="1" dirty="0" smtClean="0"/>
              <a:t>За унапређење безбедности саобраћаја на подручју општине Богатић утрошено је 7.242.314 динара (целокупан износ обезбеђен је из осталих средстава финансирања)</a:t>
            </a:r>
          </a:p>
          <a:p>
            <a:r>
              <a:rPr lang="sr-Cyrl-RS" sz="1800" i="1" dirty="0" smtClean="0"/>
              <a:t>За унапређење безбедности саобраћаја утрошено је 3.821.185 динара;</a:t>
            </a:r>
          </a:p>
          <a:p>
            <a:r>
              <a:rPr lang="sr-Cyrl-RS" sz="1800" i="1" dirty="0" smtClean="0"/>
              <a:t>За изградњу тротоара у дужини од 1.500 метара у улици Бранка Ћонлића у Богатићу потрошено је 2.247.951 динара (цео износ из осталих извора финансирања);</a:t>
            </a:r>
          </a:p>
          <a:p>
            <a:r>
              <a:rPr lang="sr-Cyrl-RS" sz="1800" i="1" dirty="0" smtClean="0"/>
              <a:t>За наставак асфалтирање уллице Цара Душана у Метковићу у дужини од 800 метара утрошено је 708.188 динара (цео износ из осталих извора финансирања);</a:t>
            </a:r>
          </a:p>
          <a:p>
            <a:r>
              <a:rPr lang="sr-Cyrl-RS" sz="1800" i="1" dirty="0" smtClean="0"/>
              <a:t>За пресвлачење улица Карађорђеве и Драгомира Танасића у Узвећу у укупој дужитини од 1.300 метара утрошено је 15.846.960 динара (цео износ из осталих извора финансирања);</a:t>
            </a:r>
          </a:p>
          <a:p>
            <a:r>
              <a:rPr lang="sr-Cyrl-RS" sz="1800" i="1" dirty="0" smtClean="0"/>
              <a:t>За наставак изградње тротоара у улици Васе Чарапића и у улици Девет Југовића у Бадовинцима у укупној дужини од 2.000 метара утрошено је 2.523.546 динара (цео износ из осталих средстава финансирања);</a:t>
            </a:r>
          </a:p>
          <a:p>
            <a:r>
              <a:rPr lang="sr-Cyrl-RS" sz="1800" i="1" dirty="0" smtClean="0"/>
              <a:t>За изфрадњу тротоара у улици Јанка Веселиновића у Глоговцу у дужини од 800 метара утрошено је 1.052.800 динара (цео износ из осталих средстава);</a:t>
            </a:r>
          </a:p>
          <a:p>
            <a:endParaRPr lang="sr-Cyrl-RS" sz="1800" i="1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6" name="Rectangle 5"/>
          <p:cNvSpPr/>
          <p:nvPr/>
        </p:nvSpPr>
        <p:spPr>
          <a:xfrm>
            <a:off x="152400" y="6096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15786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369696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/>
              <a:t>ПРОГРАМ 8: </a:t>
            </a:r>
            <a:r>
              <a:rPr lang="sr-Cyrl-RS" sz="2400" dirty="0"/>
              <a:t>Предшколско васпитање и образовање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44753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sr-Cyrl-RS" sz="2000" dirty="0" smtClean="0"/>
              <a:t>Укупно је </a:t>
            </a:r>
            <a:r>
              <a:rPr lang="sr-Cyrl-RS" sz="2000" dirty="0"/>
              <a:t>утрошено </a:t>
            </a:r>
            <a:r>
              <a:rPr lang="sr-Cyrl-RS" sz="2000" dirty="0" smtClean="0"/>
              <a:t>111.214.650 динара за издвајање за функционисање предшколске установе</a:t>
            </a:r>
            <a:r>
              <a:rPr lang="sr-Cyrl-RS" dirty="0"/>
              <a:t> </a:t>
            </a:r>
            <a:r>
              <a:rPr lang="sr-Cyrl-RS" dirty="0" smtClean="0"/>
              <a:t>„Слава Ковић“. Део средстава у висини 11.478.921 динара је обезбеђен из осталих извора финансирања.</a:t>
            </a:r>
            <a:endParaRPr lang="sr-Cyrl-RS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2F5D4AD7-55F0-4DC8-A663-259610176E9F}"/>
              </a:ext>
            </a:extLst>
          </p:cNvPr>
          <p:cNvSpPr txBox="1">
            <a:spLocks/>
          </p:cNvSpPr>
          <p:nvPr/>
        </p:nvSpPr>
        <p:spPr>
          <a:xfrm>
            <a:off x="296443" y="762001"/>
            <a:ext cx="8293696" cy="5334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је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омогућавање обухвата предшколске деце у вртићима, односно функционисање и остваривање предшколског васпитања и образовања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9728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2743200" cy="28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0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1"/>
            <a:ext cx="8591550" cy="457199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/>
              <a:t>ПРОГРАМ 9: </a:t>
            </a:r>
            <a:r>
              <a:rPr lang="sr-Cyrl-RS" sz="2400" dirty="0"/>
              <a:t>Основно образовање и васпитање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271410"/>
            <a:ext cx="8595360" cy="5088376"/>
          </a:xfrm>
        </p:spPr>
        <p:txBody>
          <a:bodyPr/>
          <a:lstStyle/>
          <a:p>
            <a:pPr marL="0" indent="0">
              <a:buNone/>
            </a:pPr>
            <a:r>
              <a:rPr lang="sr-Cyrl-RS" sz="2000" dirty="0" smtClean="0"/>
              <a:t>За овај програм укупно је утрошено 59.244.975 динара, и то за:</a:t>
            </a:r>
          </a:p>
          <a:p>
            <a:r>
              <a:rPr lang="sr-Cyrl-RS" sz="2000" dirty="0" smtClean="0"/>
              <a:t>Реализацију делатности основног образовања 44.568.809 динара;</a:t>
            </a:r>
          </a:p>
          <a:p>
            <a:r>
              <a:rPr lang="sr-Cyrl-RS" sz="2000" dirty="0" smtClean="0"/>
              <a:t>Замену столарије у ОШ „Никола Тесла“ у Дубљу 5.620.936 динара;</a:t>
            </a:r>
          </a:p>
          <a:p>
            <a:r>
              <a:rPr lang="sr-Cyrl-RS" sz="2000" dirty="0" smtClean="0"/>
              <a:t>Адаптацију тоалета и израду рампе за инвалиде и рукохвата од учиониа до тоалета у ОШ Дубље 820.254 динара;</a:t>
            </a:r>
          </a:p>
          <a:p>
            <a:r>
              <a:rPr lang="sr-Cyrl-RS" sz="2000" dirty="0" smtClean="0"/>
              <a:t>Адаптацију и санацију објекта ОШ Клење у Салашу Црнобарском 7.709.179 динара.</a:t>
            </a:r>
            <a:endParaRPr lang="sr-Cyrl-RS" sz="2000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2" descr="C:\Users\Jelena\Desktop\osnovna-skola-nast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88992"/>
            <a:ext cx="4946008" cy="2570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DA045E2F-D2A1-4894-AAEA-FAFA2C884860}"/>
              </a:ext>
            </a:extLst>
          </p:cNvPr>
          <p:cNvSpPr txBox="1">
            <a:spLocks/>
          </p:cNvSpPr>
          <p:nvPr/>
        </p:nvSpPr>
        <p:spPr>
          <a:xfrm>
            <a:off x="609600" y="796498"/>
            <a:ext cx="7828358" cy="474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је доступност основног образовања свој деци са територије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општине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складу са прописаним стандардима</a:t>
            </a:r>
            <a:endParaRPr kumimoji="0" 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2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48134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/>
              <a:t>ПРОГРАМ 10: </a:t>
            </a:r>
            <a:r>
              <a:rPr lang="sr-Cyrl-RS" sz="2400" dirty="0"/>
              <a:t>Средње образовање и васпитање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000" dirty="0"/>
              <a:t>Укупно утрошено </a:t>
            </a:r>
            <a:r>
              <a:rPr lang="sr-Cyrl-RS" sz="2000" dirty="0" smtClean="0"/>
              <a:t>17.142.471 динара за реализацију средњег образовања.</a:t>
            </a:r>
            <a:endParaRPr lang="sr-Cyrl-RS" sz="2000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49D4ED38-0A28-465B-9536-CF610FD76202}"/>
              </a:ext>
            </a:extLst>
          </p:cNvPr>
          <p:cNvSpPr txBox="1">
            <a:spLocks/>
          </p:cNvSpPr>
          <p:nvPr/>
        </p:nvSpPr>
        <p:spPr>
          <a:xfrm>
            <a:off x="652428" y="807788"/>
            <a:ext cx="7503318" cy="4596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је доступност средњег образовања у складу са прописаним стандардима и потребама за образовним профилима који одговарају циљевима развоја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општине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привреде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7958173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sr-Cyrl-RS" sz="3500" dirty="0"/>
              <a:t>Садржај</a:t>
            </a:r>
            <a:r>
              <a:rPr lang="sr-Cyrl-RS" sz="3000" dirty="0"/>
              <a:t>:</a:t>
            </a:r>
            <a:endParaRPr lang="sr-Latn-R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sr-Cyrl-RS" dirty="0"/>
              <a:t>Уводна </a:t>
            </a:r>
            <a:r>
              <a:rPr lang="sr-Cyrl-RS" dirty="0" smtClean="0"/>
              <a:t>реч</a:t>
            </a:r>
            <a:endParaRPr lang="sr-Latn-RS" dirty="0" smtClean="0"/>
          </a:p>
          <a:p>
            <a:r>
              <a:rPr lang="sr-Cyrl-RS" dirty="0" smtClean="0"/>
              <a:t>Шта је буџет</a:t>
            </a:r>
          </a:p>
          <a:p>
            <a:r>
              <a:rPr lang="sr-Cyrl-RS" dirty="0" smtClean="0"/>
              <a:t>Ко се финансира из буџета</a:t>
            </a:r>
          </a:p>
          <a:p>
            <a:r>
              <a:rPr lang="sr-Cyrl-RS" dirty="0" smtClean="0"/>
              <a:t>Шта су приходи и примања буџета</a:t>
            </a:r>
            <a:endParaRPr lang="sr-Cyrl-RS" dirty="0"/>
          </a:p>
          <a:p>
            <a:r>
              <a:rPr lang="sr-Cyrl-RS" dirty="0"/>
              <a:t>Структура остварених текућих прихода и примања</a:t>
            </a:r>
          </a:p>
          <a:p>
            <a:r>
              <a:rPr lang="sr-Cyrl-RS" dirty="0"/>
              <a:t>Остварење прихода и примања у односу на план</a:t>
            </a:r>
          </a:p>
          <a:p>
            <a:r>
              <a:rPr lang="sr-Cyrl-RS" dirty="0" smtClean="0"/>
              <a:t>Структура </a:t>
            </a:r>
            <a:r>
              <a:rPr lang="sr-Cyrl-RS" dirty="0"/>
              <a:t>извршених расхода и издатака</a:t>
            </a:r>
          </a:p>
          <a:p>
            <a:r>
              <a:rPr lang="sr-Cyrl-RS" dirty="0"/>
              <a:t>Извршење расхода и издатака у односу на план</a:t>
            </a:r>
          </a:p>
          <a:p>
            <a:r>
              <a:rPr lang="sr-Cyrl-RS" dirty="0" smtClean="0"/>
              <a:t>Преглед </a:t>
            </a:r>
            <a:r>
              <a:rPr lang="sr-Cyrl-RS" dirty="0"/>
              <a:t>извршења по корисницима</a:t>
            </a:r>
          </a:p>
          <a:p>
            <a:r>
              <a:rPr lang="sr-Cyrl-RS" dirty="0"/>
              <a:t>Преглед извршења по програмима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11682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9600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/>
              <a:t>ПРОГРАМ 11: </a:t>
            </a:r>
            <a:r>
              <a:rPr lang="sr-Cyrl-RS" sz="2400" dirty="0"/>
              <a:t>Социјална и дечија заштита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458200" cy="4572000"/>
          </a:xfrm>
        </p:spPr>
        <p:txBody>
          <a:bodyPr/>
          <a:lstStyle/>
          <a:p>
            <a:pPr marL="0" indent="0">
              <a:buNone/>
            </a:pPr>
            <a:r>
              <a:rPr lang="sr-Cyrl-RS" sz="1800" dirty="0"/>
              <a:t>Укупно </a:t>
            </a:r>
            <a:r>
              <a:rPr lang="sr-Cyrl-RS" sz="1800" dirty="0" smtClean="0"/>
              <a:t>утрошено 72.586.755 </a:t>
            </a:r>
            <a:r>
              <a:rPr lang="sr-Cyrl-RS" sz="1800" dirty="0"/>
              <a:t>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4" name="Picture 2" descr="C:\Users\Jelena\Desktop\Baka13.3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271614"/>
            <a:ext cx="4876800" cy="2287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81000" y="1801939"/>
            <a:ext cx="861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1600" dirty="0"/>
              <a:t>У оквиру овог </a:t>
            </a:r>
            <a:r>
              <a:rPr lang="sr-Cyrl-CS" sz="1600" dirty="0" smtClean="0"/>
              <a:t>програма су издвајана средства за</a:t>
            </a:r>
            <a:r>
              <a:rPr lang="en-GB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CS" sz="1600" dirty="0" smtClean="0"/>
              <a:t> једнократну помоћ</a:t>
            </a:r>
            <a:r>
              <a:rPr lang="en-GB" sz="1600" dirty="0" smtClean="0"/>
              <a:t> </a:t>
            </a:r>
            <a:r>
              <a:rPr lang="sr-Cyrl-RS" sz="1600" dirty="0" smtClean="0"/>
              <a:t>и друге врсте помоћи у износу од 12.839.100 динара;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CS" sz="1600" dirty="0" smtClean="0"/>
              <a:t>прихватилишта и друге врсте смештаја у износу од 291.750 динара;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CS" sz="1600" dirty="0" smtClean="0"/>
              <a:t>Обављање делатности установа социјалне заштите 17.943.449 динара;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CS" sz="1600" dirty="0" smtClean="0"/>
              <a:t>дневне услуге у заједници у износу од 8.728.844 динара;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CS" sz="1600" dirty="0" smtClean="0"/>
              <a:t>подршку деци и породици са децом у износу од 10.100.000 динара;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CS" sz="1600" dirty="0" smtClean="0"/>
              <a:t>подршку рађању и родитељству у износу од 765.000 динара;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CS" sz="1600" dirty="0"/>
              <a:t>п</a:t>
            </a:r>
            <a:r>
              <a:rPr lang="sr-Cyrl-CS" sz="1600" dirty="0" smtClean="0"/>
              <a:t>одршку реализацији програма Црбеног крста у износу од 7.200.000 динара;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CS" sz="1600" dirty="0" smtClean="0"/>
              <a:t>Подршку особама са инвалидитетом 6.374989 динара..  </a:t>
            </a:r>
            <a:r>
              <a:rPr lang="sr-Cyrl-CS" dirty="0"/>
              <a:t>				</a:t>
            </a:r>
            <a:endParaRPr lang="sr-Latn-RS" dirty="0"/>
          </a:p>
          <a:p>
            <a:r>
              <a:rPr lang="sr-Cyrl-CS" b="1" dirty="0"/>
              <a:t>		</a:t>
            </a:r>
            <a:endParaRPr lang="sr-Latn-RS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3F6E4ED7-F859-4EE5-964C-A1C703478D09}"/>
              </a:ext>
            </a:extLst>
          </p:cNvPr>
          <p:cNvSpPr txBox="1">
            <a:spLocks/>
          </p:cNvSpPr>
          <p:nvPr/>
        </p:nvSpPr>
        <p:spPr>
          <a:xfrm>
            <a:off x="566928" y="914400"/>
            <a:ext cx="7886699" cy="277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</a:t>
            </a: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обезбеђивање свеобухватне социјалне заштите и помоћи најугроженијем становништву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општине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3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3399"/>
          </a:xfrm>
        </p:spPr>
        <p:txBody>
          <a:bodyPr>
            <a:noAutofit/>
          </a:bodyPr>
          <a:lstStyle/>
          <a:p>
            <a:pPr algn="ctr"/>
            <a:r>
              <a:rPr lang="sr-Cyrl-RS" sz="2800" dirty="0" smtClean="0"/>
              <a:t>ПРОГРАМ 12: </a:t>
            </a:r>
            <a:r>
              <a:rPr lang="sr-Cyrl-RS" sz="2800" dirty="0"/>
              <a:t>Здравствена заштита</a:t>
            </a:r>
            <a:endParaRPr lang="sr-Latn-RS" sz="2800" dirty="0"/>
          </a:p>
        </p:txBody>
      </p:sp>
      <p:sp>
        <p:nvSpPr>
          <p:cNvPr id="4" name="Rectangle 3"/>
          <p:cNvSpPr/>
          <p:nvPr/>
        </p:nvSpPr>
        <p:spPr>
          <a:xfrm>
            <a:off x="190500" y="1312835"/>
            <a:ext cx="8763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700" dirty="0" smtClean="0"/>
              <a:t>У оквиру овог програма укупни трошкови износе 18.243.136 динара</a:t>
            </a:r>
          </a:p>
          <a:p>
            <a:endParaRPr lang="sr-Cyrl-R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700" dirty="0" smtClean="0"/>
              <a:t>За функционисање установа примарне здравствене заштите издвојено је 17.676.636 динара;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700" dirty="0" smtClean="0"/>
              <a:t>Мртвозорство износ од 566.500 динара;</a:t>
            </a:r>
          </a:p>
          <a:p>
            <a:endParaRPr lang="sr-Cyrl-RS" sz="17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8200" y="754626"/>
            <a:ext cx="788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 dirty="0">
                <a:solidFill>
                  <a:prstClr val="black"/>
                </a:solidFill>
              </a:rPr>
              <a:t>Сврха Програма </a:t>
            </a:r>
            <a:r>
              <a:rPr lang="ru-RU" sz="1200" dirty="0">
                <a:solidFill>
                  <a:prstClr val="black"/>
                </a:solidFill>
              </a:rPr>
              <a:t>је доступност примарне здравствене заштите у складу са националним стандардима, односно обезбеђивање и спровођење активности у областима деловања јавног здравља.</a:t>
            </a:r>
            <a:endParaRPr lang="sr-Cyrl-RS" sz="1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4953000" cy="34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31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94924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/>
              <a:t>ПРОГРАМ 13: </a:t>
            </a:r>
            <a:r>
              <a:rPr lang="sr-Cyrl-RS" sz="2400" dirty="0"/>
              <a:t>Развој културе и информисања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447800"/>
            <a:ext cx="859345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Укупно утрошено </a:t>
            </a:r>
            <a:r>
              <a:rPr lang="sr-Cyrl-RS" dirty="0" smtClean="0"/>
              <a:t>60.776.431 </a:t>
            </a:r>
            <a:r>
              <a:rPr lang="sr-Cyrl-RS" dirty="0"/>
              <a:t>динара</a:t>
            </a:r>
          </a:p>
          <a:p>
            <a:pPr algn="just"/>
            <a:r>
              <a:rPr lang="sr-Cyrl-CS" dirty="0" smtClean="0"/>
              <a:t>Највећи износ средстава, у износу од 30.955.335 динара, је опредељен за функционисање локалних установа</a:t>
            </a:r>
            <a:r>
              <a:rPr lang="sr-Cyrl-CS" dirty="0"/>
              <a:t> </a:t>
            </a:r>
            <a:r>
              <a:rPr lang="sr-Cyrl-CS" dirty="0" smtClean="0"/>
              <a:t>културе, док су за јачање културне продукције и уметничког стваралаштва утошена средства у износу од 11.176.192 динара.</a:t>
            </a:r>
          </a:p>
          <a:p>
            <a:pPr algn="just"/>
            <a:r>
              <a:rPr lang="sr-Cyrl-CS" dirty="0" smtClean="0"/>
              <a:t>За унапређење система очувања и представљања културно - историјског наслеђа и остваривање и унапређивање јавног информисања о темама од јавног интереса</a:t>
            </a:r>
            <a:r>
              <a:rPr lang="sr-Cyrl-CS" dirty="0"/>
              <a:t> </a:t>
            </a:r>
            <a:r>
              <a:rPr lang="sr-Cyrl-CS" dirty="0" smtClean="0"/>
              <a:t>укупно утрошена средства у износу од 10.700.000 динара;</a:t>
            </a:r>
          </a:p>
          <a:p>
            <a:pPr algn="just"/>
            <a:r>
              <a:rPr lang="sr-Cyrl-CS" dirty="0" smtClean="0"/>
              <a:t>Током 2024. године одржане су разне манифестације, и то: „Дани Јанка Веселиновића“, „Метковачка весела машина“, „Бој на Дубљу“, „Богатфест – мешународни фестивал фолклора“, „Мартинови дани“, и „Михољски сусрети села“. </a:t>
            </a:r>
          </a:p>
          <a:p>
            <a:pPr marL="0" indent="0" algn="just">
              <a:buNone/>
            </a:pPr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CA7EC4C7-6CE0-4459-8906-0CC76A3AF0CE}"/>
              </a:ext>
            </a:extLst>
          </p:cNvPr>
          <p:cNvSpPr txBox="1">
            <a:spLocks/>
          </p:cNvSpPr>
          <p:nvPr/>
        </p:nvSpPr>
        <p:spPr>
          <a:xfrm>
            <a:off x="526144" y="913281"/>
            <a:ext cx="8091711" cy="474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</a:t>
            </a: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је очување, унапређење и представљање културног-историјског наслеђа, културне разноврсности, продукције и стваралаштва у локалној заједници и остваривање права грађана на информисање и унапређење јавног информисања</a:t>
            </a:r>
          </a:p>
        </p:txBody>
      </p:sp>
    </p:spTree>
    <p:extLst>
      <p:ext uri="{BB962C8B-B14F-4D97-AF65-F5344CB8AC3E}">
        <p14:creationId xmlns:p14="http://schemas.microsoft.com/office/powerpoint/2010/main" val="3237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24853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/>
              <a:t>ПРОГРАМ 14: </a:t>
            </a:r>
            <a:r>
              <a:rPr lang="sr-Cyrl-RS" sz="2400" dirty="0"/>
              <a:t>Развој спорта и омладине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6225" y="1483151"/>
            <a:ext cx="8412480" cy="4492752"/>
          </a:xfrm>
        </p:spPr>
        <p:txBody>
          <a:bodyPr/>
          <a:lstStyle/>
          <a:p>
            <a:r>
              <a:rPr lang="sr-Cyrl-RS" dirty="0"/>
              <a:t>Укупно утрошено </a:t>
            </a:r>
            <a:r>
              <a:rPr lang="sr-Cyrl-RS" dirty="0" smtClean="0"/>
              <a:t>41.562.755 </a:t>
            </a:r>
            <a:r>
              <a:rPr lang="sr-Cyrl-RS" dirty="0"/>
              <a:t>динара</a:t>
            </a:r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503808" y="4059792"/>
            <a:ext cx="7979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1600" dirty="0"/>
              <a:t>Циљ, обезбеђивање услова за рад и унапређење капацитета спортских организација преко којих се остварује јавни интерес у области спорта </a:t>
            </a:r>
            <a:r>
              <a:rPr lang="sr-Cyrl-CS" sz="1600" dirty="0" smtClean="0"/>
              <a:t>у општини. Током 2024. године  </a:t>
            </a:r>
            <a:r>
              <a:rPr lang="sr-Cyrl-CS" sz="1600" dirty="0"/>
              <a:t>објављен је јавни конкурс за доделу буџетских средстава у области спорта</a:t>
            </a:r>
            <a:r>
              <a:rPr lang="sr-Cyrl-CS" sz="1600" dirty="0" smtClean="0"/>
              <a:t>. За подршку локалним спортским орханизацијама, удружењима и савезима утрошено је 35.340.000 динара. </a:t>
            </a:r>
          </a:p>
          <a:p>
            <a:r>
              <a:rPr lang="sr-Cyrl-CS" sz="1600" dirty="0" smtClean="0"/>
              <a:t>Такође, за спровођење омладинске политике утрошено је 6.222.755 динара. </a:t>
            </a:r>
            <a:endParaRPr lang="sr-Latn-RS" sz="1600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B9A61DC6-DE86-466A-8D45-81D57C2F05CD}"/>
              </a:ext>
            </a:extLst>
          </p:cNvPr>
          <p:cNvSpPr txBox="1">
            <a:spLocks/>
          </p:cNvSpPr>
          <p:nvPr/>
        </p:nvSpPr>
        <p:spPr>
          <a:xfrm>
            <a:off x="368833" y="929981"/>
            <a:ext cx="8227264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је обезбеђивање приступа спорту и подршка пројектима везаним за развој спорта, као и обезбеђивање услова за развој и спровођење омладинске политике.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05000"/>
            <a:ext cx="4396529" cy="18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9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/>
              <a:t>ПРОГРАМ 15: </a:t>
            </a:r>
            <a:r>
              <a:rPr lang="sr-Cyrl-RS" sz="2400" dirty="0"/>
              <a:t>Опште услуге локалне самоуправе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5041" y="1920240"/>
            <a:ext cx="8595360" cy="4730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Укупно утрошено </a:t>
            </a:r>
            <a:r>
              <a:rPr lang="sr-Cyrl-RS" dirty="0" smtClean="0"/>
              <a:t>257.298.107 </a:t>
            </a:r>
            <a:r>
              <a:rPr lang="sr-Cyrl-RS" dirty="0"/>
              <a:t>динара</a:t>
            </a:r>
          </a:p>
          <a:p>
            <a:pPr marL="0" indent="0" algn="just">
              <a:buNone/>
            </a:pPr>
            <a:r>
              <a:rPr lang="sr-Cyrl-CS" sz="1800" dirty="0" smtClean="0"/>
              <a:t>Трошкови  </a:t>
            </a:r>
            <a:r>
              <a:rPr lang="sr-Cyrl-CS" sz="1800" dirty="0"/>
              <a:t>који су предвиђени овим програмом, планирани су у параметрима индентичним у односу на </a:t>
            </a:r>
            <a:r>
              <a:rPr lang="sr-Cyrl-CS" sz="1800" dirty="0" smtClean="0"/>
              <a:t>2023. </a:t>
            </a:r>
            <a:r>
              <a:rPr lang="sr-Cyrl-CS" sz="1800" dirty="0"/>
              <a:t>годину што је у складу са  рестриктивном политиком запошљавања у државним органима, и у том смислу су формирани и сви остали трошкови на начин на који и како је могуће утицати а да при томе функционисање локалне самоуправе задржи постојећи квантитет и квалитет</a:t>
            </a:r>
            <a:r>
              <a:rPr lang="sr-Cyrl-CS" sz="1800" dirty="0" smtClean="0"/>
              <a:t>.</a:t>
            </a:r>
          </a:p>
          <a:p>
            <a:pPr algn="just"/>
            <a:r>
              <a:rPr lang="sr-Cyrl-CS" sz="1800" dirty="0" smtClean="0"/>
              <a:t>За функционисање локалне самоуправе утрошено је 175.694.075 динара, док је за функционисање месних заједница потрошено 18.374.435 динара.</a:t>
            </a:r>
          </a:p>
          <a:p>
            <a:pPr algn="just"/>
            <a:r>
              <a:rPr lang="sr-Cyrl-CS" sz="1800" dirty="0" smtClean="0"/>
              <a:t>За општинско јавно правобранилаштво утрошено је 22.912.636 динара;</a:t>
            </a:r>
          </a:p>
          <a:p>
            <a:pPr algn="just"/>
            <a:r>
              <a:rPr lang="sr-Cyrl-CS" sz="1800" dirty="0"/>
              <a:t>З</a:t>
            </a:r>
            <a:r>
              <a:rPr lang="sr-Cyrl-CS" sz="1800" dirty="0" smtClean="0"/>
              <a:t>а управљање ванредним ситуацијама потрошено је 5.247.351 динара.</a:t>
            </a:r>
            <a:endParaRPr lang="sr-Latn-RS" sz="1800" dirty="0"/>
          </a:p>
          <a:p>
            <a:endParaRPr lang="sr-Cyrl-RS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9C993D5-0CA5-44FE-9306-FA6034E66A4C}"/>
              </a:ext>
            </a:extLst>
          </p:cNvPr>
          <p:cNvSpPr txBox="1">
            <a:spLocks/>
          </p:cNvSpPr>
          <p:nvPr/>
        </p:nvSpPr>
        <p:spPr>
          <a:xfrm>
            <a:off x="456495" y="914400"/>
            <a:ext cx="8151017" cy="880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је обезбеђивање услуга јавне управе и остваривање и заштита права грађана и јавног интереса, одрживо управљање финансијама и администрирање изворних прихода локалне самоуправе, сервисирање обавеза које проистичу из задуживања за финансирање буџета и управљање јавним дугом, као и пружање ефикасне интервенције, ублажавање последица и обезбеђење снабдевености и стабилности на тржишту у случају ванредних ситуација.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9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/>
              <a:t>ПРОГРАМ 16:Политички </a:t>
            </a:r>
            <a:r>
              <a:rPr lang="sr-Cyrl-RS" sz="2400" dirty="0"/>
              <a:t>систем локалне самоуправе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1183257"/>
            <a:ext cx="8595360" cy="5208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000" dirty="0"/>
              <a:t>Укупно утрошено </a:t>
            </a:r>
            <a:r>
              <a:rPr lang="sr-Cyrl-RS" sz="2000" dirty="0" smtClean="0"/>
              <a:t>38.980.219 динара.</a:t>
            </a:r>
            <a:endParaRPr lang="sr-Cyrl-RS" sz="2000" dirty="0"/>
          </a:p>
          <a:p>
            <a:pPr marL="0" indent="0">
              <a:buNone/>
            </a:pPr>
            <a:endParaRPr lang="sr-Cyrl-CS" sz="1700" dirty="0" smtClean="0"/>
          </a:p>
          <a:p>
            <a:pPr marL="0" indent="0">
              <a:buNone/>
            </a:pPr>
            <a:r>
              <a:rPr lang="sr-Cyrl-CS" sz="1700" dirty="0" smtClean="0"/>
              <a:t>Са 10 </a:t>
            </a:r>
            <a:r>
              <a:rPr lang="sr-Cyrl-CS" sz="1700" dirty="0"/>
              <a:t>одржаних седница Скупштине </a:t>
            </a:r>
            <a:r>
              <a:rPr lang="sr-Cyrl-CS" sz="1700" dirty="0" smtClean="0"/>
              <a:t>општине Богатић, </a:t>
            </a:r>
            <a:r>
              <a:rPr lang="sr-Cyrl-CS" sz="1700" dirty="0"/>
              <a:t>Скупштина је у потпуности </a:t>
            </a:r>
            <a:r>
              <a:rPr lang="sr-Cyrl-CS" sz="1700" dirty="0" smtClean="0"/>
              <a:t>обављала делатности </a:t>
            </a:r>
            <a:r>
              <a:rPr lang="sr-Cyrl-CS" sz="1700" dirty="0"/>
              <a:t>из своје надлежности у </a:t>
            </a:r>
            <a:r>
              <a:rPr lang="sr-Cyrl-CS" sz="1700" dirty="0" smtClean="0"/>
              <a:t>складу </a:t>
            </a:r>
            <a:r>
              <a:rPr lang="sr-Cyrl-CS" sz="1700" dirty="0"/>
              <a:t>са </a:t>
            </a:r>
            <a:r>
              <a:rPr lang="sr-Cyrl-CS" sz="1700" dirty="0" smtClean="0"/>
              <a:t>Законом </a:t>
            </a:r>
            <a:r>
              <a:rPr lang="sr-Cyrl-CS" sz="1700" dirty="0"/>
              <a:t>о локалној самоуправи и Статутом </a:t>
            </a:r>
            <a:r>
              <a:rPr lang="sr-Cyrl-CS" sz="1700" dirty="0" smtClean="0"/>
              <a:t>општине </a:t>
            </a:r>
            <a:r>
              <a:rPr lang="sr-Cyrl-RS" sz="1700" dirty="0" smtClean="0"/>
              <a:t>Богатић. Најважнији донети акти поред буџета и ребаланса буџета су:</a:t>
            </a:r>
          </a:p>
          <a:p>
            <a:pPr marL="0" indent="0">
              <a:buNone/>
            </a:pPr>
            <a:endParaRPr lang="sr-Cyrl-RS" sz="1700" dirty="0" smtClean="0"/>
          </a:p>
          <a:p>
            <a:r>
              <a:rPr lang="sr-Cyrl-RS" sz="1700" dirty="0" smtClean="0"/>
              <a:t>Одлука о усвајању Плана развоја за период 2024. до 2030 године;</a:t>
            </a:r>
          </a:p>
          <a:p>
            <a:r>
              <a:rPr lang="sr-Cyrl-RS" sz="1700" dirty="0" smtClean="0"/>
              <a:t>Годишњи програм заштите, уређења и коришћења пољопривредног земљишта на територији општине Богатић за 2024 годину;</a:t>
            </a:r>
          </a:p>
          <a:p>
            <a:r>
              <a:rPr lang="sr-Cyrl-RS" sz="1700" dirty="0" smtClean="0"/>
              <a:t> Одлука о успостављању сарадње  општине Богатић са градом „</a:t>
            </a:r>
            <a:r>
              <a:rPr lang="sr-Latn-RS" sz="1700" dirty="0" smtClean="0"/>
              <a:t>Deux“</a:t>
            </a:r>
            <a:r>
              <a:rPr lang="sr-Cyrl-RS" sz="1700" dirty="0" smtClean="0"/>
              <a:t> Републике Француске;</a:t>
            </a:r>
          </a:p>
          <a:p>
            <a:r>
              <a:rPr lang="sr-Cyrl-RS" sz="1700" dirty="0" smtClean="0"/>
              <a:t>Одлука о изради Плана детаљне регулације радне зоне „Млино – монт“ и стратешке процене на животну средину плана детаљне регулације;</a:t>
            </a:r>
          </a:p>
          <a:p>
            <a:r>
              <a:rPr lang="sr-Cyrl-RS" sz="1700" dirty="0" smtClean="0"/>
              <a:t>Одлука о усвајању Локалног акционог за родну равноправност за период 2024 – 2026 године;</a:t>
            </a:r>
            <a:r>
              <a:rPr lang="sr-Cyrl-RS" dirty="0"/>
              <a:t> </a:t>
            </a:r>
            <a:endParaRPr lang="sr-Cyrl-RS" dirty="0" smtClean="0"/>
          </a:p>
          <a:p>
            <a:r>
              <a:rPr lang="sr-Cyrl-RS" sz="1700" dirty="0" smtClean="0"/>
              <a:t>Одлука </a:t>
            </a:r>
            <a:r>
              <a:rPr lang="sr-Cyrl-RS" sz="1700" dirty="0"/>
              <a:t>о висини комуналних услуга;</a:t>
            </a:r>
          </a:p>
          <a:p>
            <a:r>
              <a:rPr lang="sr-Cyrl-RS" sz="1700" dirty="0"/>
              <a:t>Одлука о уврђивању просечних цена квадратног метра одговарајућих непокретности за утврђивање пореза на </a:t>
            </a:r>
            <a:r>
              <a:rPr lang="sr-Cyrl-RS" sz="1700" dirty="0" smtClean="0"/>
              <a:t>имовину;</a:t>
            </a:r>
            <a:endParaRPr lang="sr-Cyrl-RS" sz="1700" dirty="0"/>
          </a:p>
          <a:p>
            <a:endParaRPr lang="sr-Cyrl-RS" dirty="0" smtClean="0"/>
          </a:p>
          <a:p>
            <a:pPr marL="0" indent="0">
              <a:buNone/>
            </a:pPr>
            <a:endParaRPr lang="sr-Cyrl-R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i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514913C1-9632-487A-8FFE-151FABA343E6}"/>
              </a:ext>
            </a:extLst>
          </p:cNvPr>
          <p:cNvSpPr txBox="1">
            <a:spLocks/>
          </p:cNvSpPr>
          <p:nvPr/>
        </p:nvSpPr>
        <p:spPr>
          <a:xfrm>
            <a:off x="262030" y="762000"/>
            <a:ext cx="859536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Сврха Програма </a:t>
            </a: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је 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бављање основних функција изборних органа локалне самоуправе</a:t>
            </a:r>
            <a:r>
              <a:rPr kumimoji="0" lang="sr-Cyrl-R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09728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314240"/>
            <a:ext cx="8591550" cy="752855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/>
              <a:t>ПРОГРАМ 17: </a:t>
            </a:r>
            <a:r>
              <a:rPr lang="sr-Cyrl-RS" sz="2400" dirty="0"/>
              <a:t>Енергетска ефикасност и обновљиви извори енергије</a:t>
            </a:r>
            <a:endParaRPr lang="sr-Latn-R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2416" y="1752600"/>
            <a:ext cx="8597264" cy="4483608"/>
          </a:xfrm>
        </p:spPr>
        <p:txBody>
          <a:bodyPr/>
          <a:lstStyle/>
          <a:p>
            <a:pPr marL="0" indent="0">
              <a:buNone/>
            </a:pPr>
            <a:r>
              <a:rPr lang="sr-Cyrl-RS" sz="2000" dirty="0"/>
              <a:t>Укупно </a:t>
            </a:r>
            <a:r>
              <a:rPr lang="sr-Cyrl-RS" sz="2000" dirty="0" smtClean="0"/>
              <a:t>утрошено 5.514.872   </a:t>
            </a:r>
            <a:r>
              <a:rPr lang="sr-Cyrl-RS" sz="2000" dirty="0"/>
              <a:t>динара</a:t>
            </a:r>
          </a:p>
          <a:p>
            <a:r>
              <a:rPr lang="sr-Cyrl-RS" sz="2000" dirty="0"/>
              <a:t>У оквиру овог програма је </a:t>
            </a:r>
            <a:r>
              <a:rPr lang="sr-Cyrl-RS" sz="2000" dirty="0" smtClean="0"/>
              <a:t>извршена енергетска санација стамбених зграда и породичних кућа и станова. </a:t>
            </a:r>
            <a:endParaRPr lang="sr-Cyrl-RS" sz="2000" dirty="0"/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9CA18299-6367-4410-BC33-A8CFD1ACE7EB}"/>
              </a:ext>
            </a:extLst>
          </p:cNvPr>
          <p:cNvSpPr txBox="1">
            <a:spLocks/>
          </p:cNvSpPr>
          <p:nvPr/>
        </p:nvSpPr>
        <p:spPr>
          <a:xfrm>
            <a:off x="272415" y="1143000"/>
            <a:ext cx="859536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Сврха Програма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је одрживи енергетски развој 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/>
              </a:rPr>
              <a:t>општине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кроз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подстицање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унапређења енергетске ефикасности, побољшање енергетске инфраструктуре и ширу употребу обновљивих извора енергије 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" y="2922841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" y="4876800"/>
            <a:ext cx="8591550" cy="838200"/>
          </a:xfrm>
        </p:spPr>
        <p:txBody>
          <a:bodyPr>
            <a:noAutofit/>
          </a:bodyPr>
          <a:lstStyle/>
          <a:p>
            <a:pPr algn="ctr"/>
            <a:r>
              <a:rPr lang="sr-Cyrl-RS" sz="2500" dirty="0"/>
              <a:t>Захваљујемо Вам се што сте издвојили време и пажљиво прегледали презентацију</a:t>
            </a:r>
            <a:endParaRPr lang="sr-Latn-RS" sz="25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381000"/>
            <a:ext cx="8595360" cy="32004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sr-Cyrl-RS" dirty="0"/>
          </a:p>
          <a:p>
            <a:pPr marL="0" indent="0">
              <a:buNone/>
            </a:pPr>
            <a:endParaRPr lang="en-US" dirty="0"/>
          </a:p>
          <a:p>
            <a:endParaRPr lang="sr-Cyrl-RS" dirty="0"/>
          </a:p>
          <a:p>
            <a:pPr algn="just"/>
            <a:r>
              <a:rPr lang="sr-Cyrl-RS" dirty="0"/>
              <a:t>Уколико сте заинтересовани да погледате Одлуку о завршном рачуну општине </a:t>
            </a:r>
            <a:r>
              <a:rPr lang="sr-Cyrl-RS" dirty="0" smtClean="0"/>
              <a:t>Богатић </a:t>
            </a:r>
            <a:r>
              <a:rPr lang="sr-Cyrl-RS" dirty="0"/>
              <a:t>за </a:t>
            </a:r>
            <a:r>
              <a:rPr lang="sr-Cyrl-RS" dirty="0" smtClean="0"/>
              <a:t>2024. годину</a:t>
            </a:r>
            <a:r>
              <a:rPr lang="sr-Cyrl-RS" dirty="0"/>
              <a:t>, са свим пратећим документима у целини, исту можете преузети на следећем </a:t>
            </a:r>
            <a:r>
              <a:rPr lang="en-GB" dirty="0">
                <a:hlinkClick r:id="rId2"/>
              </a:rPr>
              <a:t>https://bogatic.rs/2024</a:t>
            </a:r>
            <a:r>
              <a:rPr lang="en-GB" dirty="0" smtClean="0">
                <a:hlinkClick r:id="rId2"/>
              </a:rPr>
              <a:t>/</a:t>
            </a:r>
            <a:r>
              <a:rPr lang="sr-Cyrl-RS" dirty="0" smtClean="0"/>
              <a:t> </a:t>
            </a:r>
            <a:endParaRPr lang="sr-Cyrl-RS" dirty="0">
              <a:solidFill>
                <a:srgbClr val="FF0000"/>
              </a:solidFill>
            </a:endParaRPr>
          </a:p>
          <a:p>
            <a:pPr algn="just"/>
            <a:r>
              <a:rPr lang="sr-Cyrl-RS" dirty="0"/>
              <a:t>Уколико имате питања у вези са  </a:t>
            </a:r>
            <a:r>
              <a:rPr lang="sr-Cyrl-RS" dirty="0" smtClean="0"/>
              <a:t>Водичем кроз завршни рачун </a:t>
            </a:r>
            <a:r>
              <a:rPr lang="sr-Cyrl-RS" dirty="0"/>
              <a:t>или Одлуком о завршном </a:t>
            </a:r>
            <a:r>
              <a:rPr lang="sr-Cyrl-RS" dirty="0" smtClean="0"/>
              <a:t>рачуну за 2024. годину, </a:t>
            </a:r>
            <a:r>
              <a:rPr lang="sr-Cyrl-RS" dirty="0"/>
              <a:t>можете нам писати на адресу: </a:t>
            </a:r>
            <a:r>
              <a:rPr lang="sr-Latn-RS" dirty="0" smtClean="0">
                <a:hlinkClick r:id="rId3"/>
              </a:rPr>
              <a:t>upiti</a:t>
            </a:r>
            <a:r>
              <a:rPr lang="en-US" dirty="0" smtClean="0">
                <a:hlinkClick r:id="rId3"/>
              </a:rPr>
              <a:t>@bogatic.ls.gov.rs</a:t>
            </a:r>
            <a:r>
              <a:rPr lang="en-US" dirty="0" smtClean="0"/>
              <a:t>  </a:t>
            </a:r>
            <a:r>
              <a:rPr lang="sr-Cyrl-RS" dirty="0" smtClean="0"/>
              <a:t> </a:t>
            </a:r>
            <a:r>
              <a:rPr lang="sr-Cyrl-RS" dirty="0"/>
              <a:t>и оставити контакт податке за достављање одговора.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5011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5800"/>
          </a:xfrm>
        </p:spPr>
        <p:txBody>
          <a:bodyPr/>
          <a:lstStyle/>
          <a:p>
            <a:pPr algn="ctr"/>
            <a:r>
              <a:rPr lang="sr-Cyrl-RS" dirty="0"/>
              <a:t>Уводна реч</a:t>
            </a:r>
            <a:endParaRPr lang="sr-Latn-R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" y="990600"/>
            <a:ext cx="8595360" cy="5245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dirty="0"/>
              <a:t>Поштовани грађани општине </a:t>
            </a:r>
            <a:r>
              <a:rPr lang="sr-Cyrl-RS" dirty="0" smtClean="0"/>
              <a:t>Богатић,</a:t>
            </a:r>
            <a:endParaRPr lang="sr-Cyrl-RS" dirty="0"/>
          </a:p>
          <a:p>
            <a:pPr marL="0" indent="0">
              <a:buNone/>
            </a:pPr>
            <a:endParaRPr lang="sr-Cyrl-R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/>
              <a:t>Презентација која је пред вама има за циљ да вам на што једноставнији и приступачнији начин прикаже</a:t>
            </a:r>
            <a:r>
              <a:rPr lang="en-US" dirty="0"/>
              <a:t> </a:t>
            </a:r>
            <a:r>
              <a:rPr lang="sr-Cyrl-RS" dirty="0"/>
              <a:t>на који начин је претходне године утрошен новац из буџета наше општине. </a:t>
            </a:r>
          </a:p>
          <a:p>
            <a:pPr marL="0" indent="0" algn="just">
              <a:buNone/>
            </a:pPr>
            <a:r>
              <a:rPr lang="sr-Cyrl-RS" dirty="0"/>
              <a:t>Намера нам је да Вам на сажет и јасан начин прикажемо колико је остварено прихода и примања као и колико је утрошено расхода и издатака у претходној години, како по буџетским корисницима тако и по програмима. </a:t>
            </a:r>
          </a:p>
          <a:p>
            <a:pPr marL="0" indent="0" algn="just">
              <a:buNone/>
            </a:pPr>
            <a:r>
              <a:rPr lang="sr-Cyrl-RS" dirty="0"/>
              <a:t>Циљ нам је да у будућности даље унапредимо сарадњу локалне самоуправе и грађана, како у креирању буџета тако и у другим сегментима живота у локалној заједници. Један од начина је и транспарентност трошења буџетских средстава чији приказ је пред Вама. </a:t>
            </a:r>
          </a:p>
          <a:p>
            <a:pPr marL="0" indent="0" algn="r">
              <a:buNone/>
            </a:pPr>
            <a:endParaRPr lang="sr-Cyrl-RS" dirty="0"/>
          </a:p>
          <a:p>
            <a:pPr marL="0" indent="0" algn="r">
              <a:buNone/>
            </a:pPr>
            <a:r>
              <a:rPr lang="sr-Cyrl-RS" dirty="0" smtClean="0"/>
              <a:t>Милан </a:t>
            </a:r>
            <a:r>
              <a:rPr lang="sr-Cyrl-RS" dirty="0"/>
              <a:t>Дамњановић</a:t>
            </a:r>
          </a:p>
          <a:p>
            <a:pPr marL="0" indent="0" algn="r">
              <a:buNone/>
            </a:pPr>
            <a:r>
              <a:rPr lang="sr-Cyrl-RS" dirty="0"/>
              <a:t>Председник општине</a:t>
            </a:r>
            <a:endParaRPr lang="en-US" dirty="0"/>
          </a:p>
          <a:p>
            <a:pPr marL="0" indent="0" algn="r">
              <a:buNone/>
            </a:pPr>
            <a:r>
              <a:rPr lang="sr-Cyrl-RS" dirty="0" smtClean="0"/>
              <a:t> 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endParaRPr lang="sr-Cyrl-RS" dirty="0">
              <a:solidFill>
                <a:srgbClr val="FF0000"/>
              </a:solidFill>
            </a:endParaRPr>
          </a:p>
          <a:p>
            <a:endParaRPr lang="sr-Cyrl-RS" dirty="0"/>
          </a:p>
          <a:p>
            <a:endParaRPr lang="sr-Cyrl-RS" dirty="0"/>
          </a:p>
          <a:p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Буџет општине – од плана до реализације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194114" y="1040203"/>
            <a:ext cx="8492686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Председник </a:t>
            </a:r>
            <a:r>
              <a:rPr lang="sr-Cyrl-RS" sz="1700" dirty="0" smtClean="0"/>
              <a:t>општине </a:t>
            </a:r>
            <a:r>
              <a:rPr lang="sr-Cyrl-RS" sz="1700" dirty="0"/>
              <a:t>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Богатић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</a:t>
            </a:r>
            <a:r>
              <a:rPr lang="sr-Cyrl-RS" sz="1700" dirty="0" smtClean="0"/>
              <a:t>руководимо </a:t>
            </a:r>
            <a:r>
              <a:rPr lang="sr-Cyrl-RS" sz="1700" dirty="0"/>
              <a:t>се законским оквиром и прописима, стратешким </a:t>
            </a:r>
            <a:r>
              <a:rPr lang="sr-Cyrl-RS" sz="1700" dirty="0" smtClean="0"/>
              <a:t>приоритетима и плановима развоја, као </a:t>
            </a:r>
            <a:r>
              <a:rPr lang="sr-Cyrl-RS" sz="1700" dirty="0"/>
              <a:t>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 </a:t>
            </a:r>
          </a:p>
          <a:p>
            <a:pPr algn="just"/>
            <a:endParaRPr lang="sr-Cyrl-RS" sz="1700" dirty="0"/>
          </a:p>
          <a:p>
            <a:pPr algn="just"/>
            <a:r>
              <a:rPr lang="sr-Cyrl-RS" sz="1700" dirty="0"/>
              <a:t>Током извршења буџета може доћи до одступања од планираног услед непредвиђених околности или реализације прихода у мањем обиму од иницијално планираних што последично утиче на финансирање планираних активности и пројеката. </a:t>
            </a:r>
          </a:p>
          <a:p>
            <a:pPr algn="just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8827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7505" y="381001"/>
          <a:ext cx="8928992" cy="640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031">
                <a:tc>
                  <a:txBody>
                    <a:bodyPr/>
                    <a:lstStyle/>
                    <a:p>
                      <a:r>
                        <a:rPr lang="sr-Cyrl-RS" sz="1800" dirty="0"/>
                        <a:t>Директни буџетски корисници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6173">
                <a:tc>
                  <a:txBody>
                    <a:bodyPr/>
                    <a:lstStyle/>
                    <a:p>
                      <a:pPr marL="342900" indent="-342900" algn="just" defTabSz="2095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Скупштина општине</a:t>
                      </a:r>
                    </a:p>
                    <a:p>
                      <a:pPr marL="342900" indent="-342900" algn="just" defTabSz="2095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Председник општине</a:t>
                      </a:r>
                    </a:p>
                    <a:p>
                      <a:pPr marL="342900" indent="-342900" algn="just" defTabSz="2095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Општинско веће</a:t>
                      </a:r>
                    </a:p>
                    <a:p>
                      <a:pPr marL="342900" indent="-342900" algn="just" defTabSz="2095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Општинска управа </a:t>
                      </a:r>
                    </a:p>
                    <a:p>
                      <a:pPr marL="342900" indent="-342900" algn="just" defTabSz="2095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Општинско јавно правобранилаштво</a:t>
                      </a:r>
                      <a:endParaRPr lang="sr-Cyrl-RS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031">
                <a:tc>
                  <a:txBody>
                    <a:bodyPr/>
                    <a:lstStyle/>
                    <a:p>
                      <a:r>
                        <a:rPr lang="sr-Cyrl-R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Индиректни буџетски корисници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9188">
                <a:tc>
                  <a:txBody>
                    <a:bodyPr/>
                    <a:lstStyle/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+mn-lt"/>
                          <a:cs typeface="Calibri" panose="020F0502020204030204" pitchFamily="34" charset="0"/>
                        </a:rPr>
                        <a:t>Народна 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библиотека «Јанко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Веселиновић»</a:t>
                      </a:r>
                      <a:endParaRPr lang="ru-RU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+mn-lt"/>
                          <a:cs typeface="Calibri" panose="020F0502020204030204" pitchFamily="34" charset="0"/>
                        </a:rPr>
                        <a:t>Туристичка организација 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општине Богатић</a:t>
                      </a:r>
                      <a:endParaRPr lang="ru-RU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Културно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– образовни центар</a:t>
                      </a:r>
                      <a:r>
                        <a:rPr lang="ru-RU" altLang="en-US" sz="1400" dirty="0">
                          <a:latin typeface="+mn-lt"/>
                          <a:cs typeface="Calibri" panose="020F0502020204030204" pitchFamily="34" charset="0"/>
                        </a:rPr>
                        <a:t>	</a:t>
                      </a:r>
                      <a:endParaRPr lang="sr-Latn-R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en-US" sz="1400" dirty="0">
                          <a:latin typeface="+mn-lt"/>
                          <a:cs typeface="Calibri" panose="020F0502020204030204" pitchFamily="34" charset="0"/>
                        </a:rPr>
                        <a:t>Предшколска 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установа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«Слава Ковић»</a:t>
                      </a:r>
                      <a:r>
                        <a:rPr lang="sr-Latn-RS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sr-Latn-R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Месне заједнице</a:t>
                      </a:r>
                      <a:r>
                        <a:rPr lang="sr-Latn-RS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770">
                <a:tc>
                  <a:txBody>
                    <a:bodyPr/>
                    <a:lstStyle/>
                    <a:p>
                      <a:r>
                        <a:rPr lang="ru-RU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Остали корисници буџетских средстава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6165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Центар </a:t>
                      </a:r>
                      <a:r>
                        <a:rPr lang="ru-RU" altLang="en-US" sz="1400" dirty="0">
                          <a:latin typeface="+mn-lt"/>
                          <a:cs typeface="Calibri" panose="020F0502020204030204" pitchFamily="34" charset="0"/>
                        </a:rPr>
                        <a:t>за социјални 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рад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«Богатић»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sr-Cyrl-R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sr-Cyrl-RS" altLang="en-US" sz="1400" dirty="0">
                          <a:latin typeface="+mn-lt"/>
                          <a:cs typeface="Calibri" panose="020F0502020204030204" pitchFamily="34" charset="0"/>
                        </a:rPr>
                        <a:t>Дом здравља </a:t>
                      </a:r>
                      <a:r>
                        <a:rPr lang="sr-Cyrl-RS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Богатић</a:t>
                      </a:r>
                      <a:endParaRPr lang="sr-Latn-R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Шест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матичних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 школа основног образовања</a:t>
                      </a:r>
                      <a:endParaRPr lang="en-U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Мачванска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средња школа</a:t>
                      </a:r>
                      <a:endParaRPr lang="ru-RU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Удружења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грађана</a:t>
                      </a:r>
                      <a:r>
                        <a:rPr lang="en-US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ru-RU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71400"/>
            <a:ext cx="7914849" cy="625474"/>
          </a:xfrm>
        </p:spPr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9608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62652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7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457199"/>
          </a:xfrm>
        </p:spPr>
        <p:txBody>
          <a:bodyPr>
            <a:normAutofit/>
          </a:bodyPr>
          <a:lstStyle/>
          <a:p>
            <a:r>
              <a:rPr lang="sr-Cyrl-RS" sz="2000" b="1" dirty="0"/>
              <a:t>Структура остварених текућих прихода и </a:t>
            </a:r>
            <a:r>
              <a:rPr lang="sr-Cyrl-RS" sz="2000" b="1" dirty="0" smtClean="0"/>
              <a:t>примања</a:t>
            </a:r>
            <a:r>
              <a:rPr lang="en-GB" sz="2000" b="1" dirty="0" smtClean="0"/>
              <a:t> </a:t>
            </a:r>
            <a:r>
              <a:rPr lang="sr-Cyrl-RS" sz="2000" b="1" dirty="0" smtClean="0"/>
              <a:t>буџета  </a:t>
            </a:r>
            <a:r>
              <a:rPr lang="sr-Cyrl-RS" sz="2000" b="1" dirty="0"/>
              <a:t>- номинални износи</a:t>
            </a:r>
            <a:endParaRPr lang="sr-Latn-CS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0498178"/>
              </p:ext>
            </p:extLst>
          </p:nvPr>
        </p:nvGraphicFramePr>
        <p:xfrm>
          <a:off x="274638" y="914400"/>
          <a:ext cx="8594725" cy="532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6410442"/>
              </p:ext>
            </p:extLst>
          </p:nvPr>
        </p:nvGraphicFramePr>
        <p:xfrm>
          <a:off x="274638" y="381001"/>
          <a:ext cx="8594725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="" xmlns:a16="http://schemas.microsoft.com/office/drawing/2014/main" id="{8981B3B3-FDE4-477A-9550-705491AFECC2}"/>
              </a:ext>
            </a:extLst>
          </p:cNvPr>
          <p:cNvSpPr txBox="1">
            <a:spLocks/>
          </p:cNvSpPr>
          <p:nvPr/>
        </p:nvSpPr>
        <p:spPr>
          <a:xfrm>
            <a:off x="276224" y="5889054"/>
            <a:ext cx="8591551" cy="4355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200" dirty="0"/>
              <a:t>*</a:t>
            </a:r>
            <a:r>
              <a:rPr lang="sr-Cyrl-RS" sz="1200" dirty="0"/>
              <a:t>Сви износи буџетских ставки код којих је новчана вредност мања од 1%, у графиконима Водича су представљени вредношћу 0%</a:t>
            </a:r>
            <a:endParaRPr lang="sr-Latn-CS" sz="12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9874</TotalTime>
  <Words>3374</Words>
  <Application>Microsoft Office PowerPoint</Application>
  <PresentationFormat>On-screen Show (4:3)</PresentationFormat>
  <Paragraphs>325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Општина Богатић</vt:lpstr>
      <vt:lpstr>PowerPoint Presentation</vt:lpstr>
      <vt:lpstr>Садржај:</vt:lpstr>
      <vt:lpstr>Уводна реч</vt:lpstr>
      <vt:lpstr>Буџет општине – од плана до реализације</vt:lpstr>
      <vt:lpstr>Ко се финансира из буџета?</vt:lpstr>
      <vt:lpstr>Шта су приходи и примања буџета?</vt:lpstr>
      <vt:lpstr>Структура остварених текућих прихода и примања буџета  - номинални износи</vt:lpstr>
      <vt:lpstr>PowerPoint Presentation</vt:lpstr>
      <vt:lpstr> Остварење прихода и примања у односу на план</vt:lpstr>
      <vt:lpstr>PowerPoint Presentation</vt:lpstr>
      <vt:lpstr>Структура извршених расхода и издатака буџета општине - номинални износи</vt:lpstr>
      <vt:lpstr>PowerPoint Presentation</vt:lpstr>
      <vt:lpstr>Извршење расхода и издатака у односу на план</vt:lpstr>
      <vt:lpstr>Преглед извршења по корисницима – номинални износи</vt:lpstr>
      <vt:lpstr>Преглед извршења по корисницима – процентуални износи</vt:lpstr>
      <vt:lpstr>Програмско буџетирање и његова примена у буџету општине Бољевац</vt:lpstr>
      <vt:lpstr>Преглед извршења по програмима</vt:lpstr>
      <vt:lpstr>Преглед извршења по програмима</vt:lpstr>
      <vt:lpstr>Програм 1: Становање, урбанизам и просторно планирање</vt:lpstr>
      <vt:lpstr>Програм 2: Комуналне делатности </vt:lpstr>
      <vt:lpstr>ПРОГРАМ 3: Локални економски развој</vt:lpstr>
      <vt:lpstr>ПРОГРАМ 4: Развој туризма</vt:lpstr>
      <vt:lpstr>ПРОГРАМ 5: Пољопривреда и рурални развој</vt:lpstr>
      <vt:lpstr>ПРОГРАМ 6: Заштита животне средине</vt:lpstr>
      <vt:lpstr>ПРОГРАМ 7: Организација саобраћаја и саобраћајна инфраструктура</vt:lpstr>
      <vt:lpstr>ПРОГРАМ 8: Предшколско васпитање и образовање</vt:lpstr>
      <vt:lpstr>ПРОГРАМ 9: Основно образовање и васпитање</vt:lpstr>
      <vt:lpstr>ПРОГРАМ 10: Средње образовање и васпитање</vt:lpstr>
      <vt:lpstr>ПРОГРАМ 11: Социјална и дечија заштита</vt:lpstr>
      <vt:lpstr>ПРОГРАМ 12: Здравствена заштита</vt:lpstr>
      <vt:lpstr>ПРОГРАМ 13: Развој културе и информисања</vt:lpstr>
      <vt:lpstr>ПРОГРАМ 14: Развој спорта и омладине</vt:lpstr>
      <vt:lpstr>ПРОГРАМ 15: Опште услуге локалне самоуправе</vt:lpstr>
      <vt:lpstr>ПРОГРАМ 16:Политички систем локалне самоуправе</vt:lpstr>
      <vt:lpstr>ПРОГРАМ 17: Енергетска ефикасност и обновљиви извори енергије</vt:lpstr>
      <vt:lpstr>Захваљујемо Вам се што сте издвојили време и пажљиво прегледали презентацију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КОНСОЛИДОВАНИ ЗАВРШНИ РАЧУН БУЏЕТА ОПШТИНЕ ВЕЛИКО ГРАДИШТЕ ЗА 2014.ГОДИНУ</dc:title>
  <dc:creator>JPantic</dc:creator>
  <cp:lastModifiedBy>User</cp:lastModifiedBy>
  <cp:revision>290</cp:revision>
  <cp:lastPrinted>2018-09-10T13:38:36Z</cp:lastPrinted>
  <dcterms:created xsi:type="dcterms:W3CDTF">2006-08-16T00:00:00Z</dcterms:created>
  <dcterms:modified xsi:type="dcterms:W3CDTF">2025-12-08T11:56:20Z</dcterms:modified>
</cp:coreProperties>
</file>