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8" r:id="rId4"/>
    <p:sldId id="259" r:id="rId5"/>
    <p:sldId id="275" r:id="rId6"/>
    <p:sldId id="262" r:id="rId7"/>
    <p:sldId id="287" r:id="rId8"/>
    <p:sldId id="261" r:id="rId9"/>
    <p:sldId id="263" r:id="rId10"/>
    <p:sldId id="284" r:id="rId11"/>
    <p:sldId id="264" r:id="rId12"/>
    <p:sldId id="277" r:id="rId13"/>
    <p:sldId id="279" r:id="rId14"/>
    <p:sldId id="266" r:id="rId15"/>
    <p:sldId id="285" r:id="rId16"/>
    <p:sldId id="268" r:id="rId17"/>
    <p:sldId id="276" r:id="rId18"/>
    <p:sldId id="280" r:id="rId19"/>
    <p:sldId id="271" r:id="rId20"/>
    <p:sldId id="272" r:id="rId21"/>
    <p:sldId id="273" r:id="rId22"/>
    <p:sldId id="274" r:id="rId23"/>
    <p:sldId id="281" r:id="rId24"/>
    <p:sldId id="278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97" d="100"/>
          <a:sy n="97" d="100"/>
        </p:scale>
        <p:origin x="2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pajovic jelenapajovic" userId="3fca1dd26c107c43" providerId="LiveId" clId="{B1320659-EAE7-486E-9828-62040141F64A}"/>
    <pc:docChg chg="modSld">
      <pc:chgData name="jelenapajovic jelenapajovic" userId="3fca1dd26c107c43" providerId="LiveId" clId="{B1320659-EAE7-486E-9828-62040141F64A}" dt="2024-12-10T21:39:31.920" v="23" actId="20577"/>
      <pc:docMkLst>
        <pc:docMk/>
      </pc:docMkLst>
      <pc:sldChg chg="modSp mod">
        <pc:chgData name="jelenapajovic jelenapajovic" userId="3fca1dd26c107c43" providerId="LiveId" clId="{B1320659-EAE7-486E-9828-62040141F64A}" dt="2024-12-10T21:39:31.920" v="23" actId="20577"/>
        <pc:sldMkLst>
          <pc:docMk/>
          <pc:sldMk cId="983121893" sldId="288"/>
        </pc:sldMkLst>
        <pc:spChg chg="mod">
          <ac:chgData name="jelenapajovic jelenapajovic" userId="3fca1dd26c107c43" providerId="LiveId" clId="{B1320659-EAE7-486E-9828-62040141F64A}" dt="2024-12-10T21:39:31.920" v="23" actId="20577"/>
          <ac:spMkLst>
            <pc:docMk/>
            <pc:sldMk cId="983121893" sldId="288"/>
            <ac:spMk id="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Средства </a:t>
          </a:r>
          <a:r>
            <a:rPr lang="sr-Cyrl-RS" sz="1200" dirty="0">
              <a:solidFill>
                <a:schemeClr val="bg1">
                  <a:lumMod val="95000"/>
                </a:schemeClr>
              </a:solidFill>
            </a:rPr>
            <a:t>из осталих извора (</a:t>
          </a:r>
          <a:r>
            <a:rPr lang="en-US" sz="1200" dirty="0">
              <a:solidFill>
                <a:schemeClr val="bg1">
                  <a:lumMod val="95000"/>
                </a:schemeClr>
              </a:solidFill>
            </a:rPr>
            <a:t>25.245.000</a:t>
          </a:r>
          <a:r>
            <a:rPr lang="sr-Cyrl-RS" sz="1200" dirty="0">
              <a:solidFill>
                <a:schemeClr val="bg1">
                  <a:lumMod val="95000"/>
                </a:schemeClr>
              </a:solidFill>
            </a:rPr>
            <a:t>)</a:t>
          </a:r>
          <a:endParaRPr lang="en-US" sz="1200" dirty="0">
            <a:solidFill>
              <a:schemeClr val="bg1">
                <a:lumMod val="95000"/>
              </a:schemeClr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>
        <a:solidFill>
          <a:srgbClr val="FFC000"/>
        </a:solidFill>
      </dgm:spPr>
      <dgm:t>
        <a:bodyPr/>
        <a:lstStyle/>
        <a:p>
          <a:r>
            <a:rPr lang="sr-Cyrl-RS" b="1" dirty="0">
              <a:solidFill>
                <a:schemeClr val="bg1">
                  <a:lumMod val="95000"/>
                </a:schemeClr>
              </a:solidFill>
            </a:rPr>
            <a:t>Средства из буџета општине (</a:t>
          </a:r>
          <a:r>
            <a:rPr lang="en-US" b="1" dirty="0">
              <a:solidFill>
                <a:schemeClr val="bg1">
                  <a:lumMod val="95000"/>
                </a:schemeClr>
              </a:solidFill>
            </a:rPr>
            <a:t>1.025.755.000</a:t>
          </a:r>
          <a:r>
            <a:rPr lang="sr-Cyrl-RS" b="1" dirty="0">
              <a:solidFill>
                <a:schemeClr val="bg1">
                  <a:lumMod val="95000"/>
                </a:schemeClr>
              </a:solidFill>
            </a:rPr>
            <a:t>)</a:t>
          </a:r>
          <a:endParaRPr lang="en-US" b="1" dirty="0">
            <a:solidFill>
              <a:schemeClr val="bg1">
                <a:lumMod val="95000"/>
              </a:schemeClr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Cyrl-RS" dirty="0"/>
            <a:t>Пренета средства из </a:t>
          </a:r>
          <a:r>
            <a:rPr lang="sr-Cyrl-RS" dirty="0">
              <a:solidFill>
                <a:schemeClr val="bg1">
                  <a:lumMod val="95000"/>
                </a:schemeClr>
              </a:solidFill>
            </a:rPr>
            <a:t>ранијих година (</a:t>
          </a:r>
          <a:r>
            <a:rPr lang="en-GB" dirty="0">
              <a:solidFill>
                <a:schemeClr val="bg1">
                  <a:lumMod val="95000"/>
                </a:schemeClr>
              </a:solidFill>
            </a:rPr>
            <a:t>30.000.000</a:t>
          </a:r>
          <a:r>
            <a:rPr lang="sr-Cyrl-RS" dirty="0">
              <a:solidFill>
                <a:schemeClr val="bg1">
                  <a:lumMod val="95000"/>
                </a:schemeClr>
              </a:solidFill>
            </a:rPr>
            <a:t>) 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>
              <a:solidFill>
                <a:schemeClr val="bg1">
                  <a:lumMod val="95000"/>
                </a:schemeClr>
              </a:solidFill>
            </a:rPr>
            <a:t>Укупан буџет града (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1.0</a:t>
          </a:r>
          <a:r>
            <a:rPr lang="sr-Latn-RS" dirty="0" smtClean="0">
              <a:solidFill>
                <a:schemeClr val="bg1">
                  <a:lumMod val="95000"/>
                </a:schemeClr>
              </a:solidFill>
            </a:rPr>
            <a:t>8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1.000.000</a:t>
          </a:r>
          <a:r>
            <a:rPr lang="sr-Cyrl-RS" dirty="0">
              <a:solidFill>
                <a:schemeClr val="bg1">
                  <a:lumMod val="95000"/>
                </a:schemeClr>
              </a:solidFill>
            </a:rPr>
            <a:t>)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96115" custScaleY="96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20163" custScaleY="97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</a:t>
          </a:r>
          <a:r>
            <a:rPr lang="en-GB" dirty="0" smtClean="0"/>
            <a:t>1.0</a:t>
          </a:r>
          <a:r>
            <a:rPr lang="sr-Latn-RS" dirty="0" smtClean="0"/>
            <a:t>8</a:t>
          </a:r>
          <a:r>
            <a:rPr lang="en-GB" dirty="0" smtClean="0"/>
            <a:t>1.000.000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</a:t>
          </a:r>
          <a:r>
            <a:rPr lang="en-GB" dirty="0"/>
            <a:t>637.089.000</a:t>
          </a:r>
          <a:r>
            <a:rPr lang="sr-Cyrl-RS" dirty="0"/>
            <a:t>  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r>
            <a:rPr lang="en-GB" dirty="0"/>
            <a:t>361.800.746</a:t>
          </a:r>
          <a:r>
            <a:rPr lang="sr-Cyrl-RS" dirty="0"/>
            <a:t> 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</a:t>
          </a:r>
          <a:r>
            <a:rPr lang="sr-Latn-RS" dirty="0" smtClean="0"/>
            <a:t>52</a:t>
          </a:r>
          <a:r>
            <a:rPr lang="en-GB" dirty="0" smtClean="0"/>
            <a:t>.110.254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0 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0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 </a:t>
          </a:r>
          <a:r>
            <a:rPr lang="en-GB" sz="1000" dirty="0"/>
            <a:t>30.000.000</a:t>
          </a:r>
          <a:r>
            <a:rPr lang="sr-Latn-RS" sz="1000" dirty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Укупни расходи и издаци </a:t>
          </a:r>
          <a:r>
            <a:rPr lang="en-US" sz="1200" b="1" dirty="0"/>
            <a:t>1.068.750.000</a:t>
          </a:r>
          <a:r>
            <a:rPr lang="sr-Cyrl-RS" sz="1200" dirty="0">
              <a:solidFill>
                <a:schemeClr val="bg1"/>
              </a:solidFill>
            </a:rPr>
            <a:t> динара</a:t>
          </a:r>
          <a:endParaRPr lang="en-US" sz="1200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 sz="1200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 sz="1200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200" dirty="0">
              <a:solidFill>
                <a:schemeClr val="bg1"/>
              </a:solidFill>
            </a:rPr>
            <a:t>Коришћење роба и услуга </a:t>
          </a:r>
          <a:r>
            <a:rPr lang="en-US" sz="1200" dirty="0"/>
            <a:t>345.087.500</a:t>
          </a:r>
          <a:r>
            <a:rPr lang="sr-Cyrl-RS" sz="1200" dirty="0"/>
            <a:t> </a:t>
          </a:r>
          <a:r>
            <a:rPr lang="ru-RU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 sz="1200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 sz="1200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sz="1200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 sz="1200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 sz="1200"/>
        </a:p>
      </dgm:t>
    </dgm:pt>
    <dgm:pt modelId="{BEBB7508-5593-4665-86D9-67DC9EEDFE00}">
      <dgm:prSet phldrT="[Text]" phldr="1"/>
      <dgm:spPr/>
      <dgm:t>
        <a:bodyPr/>
        <a:lstStyle/>
        <a:p>
          <a:endParaRPr lang="en-US" sz="1200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 sz="1200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 sz="1200"/>
        </a:p>
      </dgm:t>
    </dgm:pt>
    <dgm:pt modelId="{DC185536-47EC-480B-B419-24BC666B206E}">
      <dgm:prSet phldrT="[Text]" phldr="1"/>
      <dgm:spPr/>
      <dgm:t>
        <a:bodyPr/>
        <a:lstStyle/>
        <a:p>
          <a:endParaRPr lang="en-US" sz="1200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 sz="1200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 sz="1200"/>
        </a:p>
      </dgm:t>
    </dgm:pt>
    <dgm:pt modelId="{343B6168-99DB-4C0C-9BE7-E54D7B80C5AD}">
      <dgm:prSet phldrT="[Text]" phldr="1"/>
      <dgm:spPr/>
      <dgm:t>
        <a:bodyPr/>
        <a:lstStyle/>
        <a:p>
          <a:endParaRPr lang="en-US" sz="1200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 sz="1200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 sz="1200"/>
        </a:p>
      </dgm:t>
    </dgm:pt>
    <dgm:pt modelId="{AC73436A-3EE6-4AB1-8B81-F0B7414514C2}">
      <dgm:prSet phldrT="[Text]" phldr="1"/>
      <dgm:spPr/>
      <dgm:t>
        <a:bodyPr/>
        <a:lstStyle/>
        <a:p>
          <a:endParaRPr lang="en-US" sz="1200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 sz="1200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 sz="1200"/>
        </a:p>
      </dgm:t>
    </dgm:pt>
    <dgm:pt modelId="{352A865C-AD96-4AB1-8A5C-397B7A7D9B07}">
      <dgm:prSet phldrT="[Text]" phldr="1"/>
      <dgm:spPr/>
      <dgm:t>
        <a:bodyPr/>
        <a:lstStyle/>
        <a:p>
          <a:endParaRPr lang="en-US" sz="1200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 sz="1200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 sz="1200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Субвенције </a:t>
          </a:r>
          <a:r>
            <a:rPr lang="en-GB" sz="1200" dirty="0">
              <a:solidFill>
                <a:schemeClr val="bg1"/>
              </a:solidFill>
            </a:rPr>
            <a:t>107.200.000</a:t>
          </a:r>
          <a:r>
            <a:rPr lang="sr-Cyrl-RS" sz="1200" dirty="0">
              <a:solidFill>
                <a:schemeClr val="bg1"/>
              </a:solidFill>
            </a:rPr>
            <a:t>  динара</a:t>
          </a:r>
          <a:endParaRPr lang="en-US" sz="1200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 sz="1200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 sz="1200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Отплата </a:t>
          </a:r>
          <a:r>
            <a:rPr lang="sr-Cyrl-RS" sz="1200">
              <a:solidFill>
                <a:schemeClr val="bg1"/>
              </a:solidFill>
            </a:rPr>
            <a:t>камата </a:t>
          </a:r>
          <a:r>
            <a:rPr lang="en-US" sz="1200" smtClean="0"/>
            <a:t>12.240.000</a:t>
          </a:r>
          <a:r>
            <a:rPr lang="sr-Cyrl-RS" sz="1200" smtClean="0">
              <a:solidFill>
                <a:schemeClr val="bg1"/>
              </a:solidFill>
            </a:rPr>
            <a:t>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 sz="1200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 sz="1200"/>
        </a:p>
      </dgm:t>
    </dgm:pt>
    <dgm:pt modelId="{3641F520-BAF8-4BA4-A826-44FA753A5F4E}">
      <dgm:prSet/>
      <dgm:spPr/>
      <dgm:t>
        <a:bodyPr/>
        <a:lstStyle/>
        <a:p>
          <a:endParaRPr lang="en-US" sz="1200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 sz="1200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 sz="1200"/>
        </a:p>
      </dgm:t>
    </dgm:pt>
    <dgm:pt modelId="{3BA9396D-1753-43D3-A703-A75A7C19204B}">
      <dgm:prSet/>
      <dgm:spPr/>
      <dgm:t>
        <a:bodyPr/>
        <a:lstStyle/>
        <a:p>
          <a:endParaRPr lang="en-US" sz="1200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 sz="1200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 sz="1200"/>
        </a:p>
      </dgm:t>
    </dgm:pt>
    <dgm:pt modelId="{C64FD589-26EA-483C-BB5E-C8324A82EAF5}">
      <dgm:prSet/>
      <dgm:spPr/>
      <dgm:t>
        <a:bodyPr/>
        <a:lstStyle/>
        <a:p>
          <a:endParaRPr lang="en-US" sz="1200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 sz="1200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 sz="1200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Расходи за запослене </a:t>
          </a:r>
          <a:r>
            <a:rPr lang="en-US" sz="1200" dirty="0"/>
            <a:t>268.431.000</a:t>
          </a:r>
          <a:r>
            <a:rPr lang="sr-Cyrl-RS" sz="1200" dirty="0">
              <a:solidFill>
                <a:schemeClr val="bg1"/>
              </a:solidFill>
            </a:rPr>
            <a:t> динара</a:t>
          </a:r>
          <a:endParaRPr lang="en-US" sz="12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 sz="1200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 sz="1200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Социјална помоћ </a:t>
          </a:r>
          <a:r>
            <a:rPr lang="en-GB" sz="1200" dirty="0">
              <a:solidFill>
                <a:schemeClr val="bg1"/>
              </a:solidFill>
            </a:rPr>
            <a:t>58.520.000</a:t>
          </a:r>
          <a:r>
            <a:rPr lang="sr-Cyrl-RS" sz="1200" dirty="0">
              <a:solidFill>
                <a:schemeClr val="bg1"/>
              </a:solidFill>
            </a:rPr>
            <a:t> динара</a:t>
          </a:r>
          <a:endParaRPr lang="en-US" sz="12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 sz="1200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 sz="1200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Дотације и трансфери </a:t>
          </a:r>
          <a:r>
            <a:rPr lang="en-GB" sz="1200" dirty="0">
              <a:solidFill>
                <a:schemeClr val="bg1"/>
              </a:solidFill>
            </a:rPr>
            <a:t>87.865.000</a:t>
          </a:r>
          <a:r>
            <a:rPr lang="sr-Cyrl-RS" sz="1200" dirty="0">
              <a:solidFill>
                <a:schemeClr val="bg1"/>
              </a:solidFill>
            </a:rPr>
            <a:t> динара</a:t>
          </a:r>
          <a:endParaRPr lang="en-US" sz="12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 sz="1200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 sz="1200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Остали расходи </a:t>
          </a:r>
          <a:r>
            <a:rPr lang="en-US" sz="1200" dirty="0"/>
            <a:t>119.851.500</a:t>
          </a:r>
          <a:r>
            <a:rPr lang="sr-Cyrl-RS" sz="1200" dirty="0">
              <a:solidFill>
                <a:schemeClr val="bg1"/>
              </a:solidFill>
            </a:rPr>
            <a:t> динара</a:t>
          </a:r>
          <a:endParaRPr lang="en-US" sz="1200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 sz="1200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 sz="1200"/>
        </a:p>
      </dgm:t>
    </dgm:pt>
    <dgm:pt modelId="{AE26BF5A-34A6-4192-8BEA-D9ECFB941642}">
      <dgm:prSet custT="1"/>
      <dgm:spPr/>
      <dgm:t>
        <a:bodyPr/>
        <a:lstStyle/>
        <a:p>
          <a:r>
            <a:rPr lang="en-US" sz="1200" dirty="0" err="1"/>
            <a:t>Издаци</a:t>
          </a:r>
          <a:r>
            <a:rPr lang="en-US" sz="1200" dirty="0"/>
            <a:t> </a:t>
          </a:r>
          <a:r>
            <a:rPr lang="en-US" sz="1200" dirty="0" err="1"/>
            <a:t>за</a:t>
          </a:r>
          <a:r>
            <a:rPr lang="en-US" sz="1200" dirty="0"/>
            <a:t> </a:t>
          </a:r>
          <a:r>
            <a:rPr lang="en-US" sz="1200" dirty="0" err="1"/>
            <a:t>набавку</a:t>
          </a:r>
          <a:r>
            <a:rPr lang="en-US" sz="1200" dirty="0"/>
            <a:t> </a:t>
          </a:r>
          <a:r>
            <a:rPr lang="en-US" sz="1200" dirty="0" err="1"/>
            <a:t>нефин</a:t>
          </a:r>
          <a:r>
            <a:rPr lang="sr-Cyrl-RS" sz="1200" dirty="0"/>
            <a:t>.</a:t>
          </a:r>
          <a:r>
            <a:rPr lang="en-US" sz="1200" dirty="0"/>
            <a:t> </a:t>
          </a:r>
          <a:r>
            <a:rPr lang="en-US" sz="1200" dirty="0" err="1"/>
            <a:t>имовине</a:t>
          </a:r>
          <a:r>
            <a:rPr lang="sr-Cyrl-RS" sz="1200" dirty="0"/>
            <a:t> </a:t>
          </a:r>
          <a:r>
            <a:rPr lang="en-US" sz="1200" dirty="0"/>
            <a:t>69.555.000</a:t>
          </a:r>
          <a:r>
            <a:rPr lang="sr-Cyrl-RS" sz="1200" dirty="0"/>
            <a:t> динара  </a:t>
          </a:r>
          <a:endParaRPr lang="en-US" sz="120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 sz="1200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 sz="1200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50861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64942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2" y="291398"/>
          <a:ext cx="1257113" cy="125711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>
              <a:solidFill>
                <a:schemeClr val="bg1">
                  <a:lumMod val="95000"/>
                </a:schemeClr>
              </a:solidFill>
            </a:rPr>
            <a:t>Средства из буџета општине (</a:t>
          </a:r>
          <a:r>
            <a:rPr lang="en-US" sz="1000" b="1" kern="1200" dirty="0">
              <a:solidFill>
                <a:schemeClr val="bg1">
                  <a:lumMod val="95000"/>
                </a:schemeClr>
              </a:solidFill>
            </a:rPr>
            <a:t>1.025.755.000</a:t>
          </a:r>
          <a:r>
            <a:rPr lang="sr-Cyrl-RS" sz="1000" b="1" kern="1200" dirty="0">
              <a:solidFill>
                <a:schemeClr val="bg1">
                  <a:lumMod val="95000"/>
                </a:schemeClr>
              </a:solidFill>
            </a:rPr>
            <a:t>)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84122" y="475498"/>
        <a:ext cx="888913" cy="888913"/>
      </dsp:txXfrm>
    </dsp:sp>
    <dsp:sp modelId="{98F3E7AB-6934-48FA-B82F-FBEAF1B2375D}">
      <dsp:nvSpPr>
        <dsp:cNvPr id="0" name=""/>
        <dsp:cNvSpPr/>
      </dsp:nvSpPr>
      <dsp:spPr>
        <a:xfrm>
          <a:off x="1359213" y="555392"/>
          <a:ext cx="729125" cy="72912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55859" y="834209"/>
        <a:ext cx="535833" cy="171491"/>
      </dsp:txXfrm>
    </dsp:sp>
    <dsp:sp modelId="{2F60A798-586E-4E47-B649-25F047F36835}">
      <dsp:nvSpPr>
        <dsp:cNvPr id="0" name=""/>
        <dsp:cNvSpPr/>
      </dsp:nvSpPr>
      <dsp:spPr>
        <a:xfrm>
          <a:off x="2190417" y="291398"/>
          <a:ext cx="1257113" cy="125711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</a:t>
          </a:r>
          <a:r>
            <a:rPr lang="sr-Cyrl-RS" sz="1000" kern="1200" dirty="0">
              <a:solidFill>
                <a:schemeClr val="bg1">
                  <a:lumMod val="95000"/>
                </a:schemeClr>
              </a:solidFill>
            </a:rPr>
            <a:t>ранијих година (</a:t>
          </a:r>
          <a:r>
            <a:rPr lang="en-GB" sz="1000" kern="1200" dirty="0">
              <a:solidFill>
                <a:schemeClr val="bg1">
                  <a:lumMod val="95000"/>
                </a:schemeClr>
              </a:solidFill>
            </a:rPr>
            <a:t>30.000.000</a:t>
          </a:r>
          <a:r>
            <a:rPr lang="sr-Cyrl-RS" sz="1000" kern="1200" dirty="0">
              <a:solidFill>
                <a:schemeClr val="bg1">
                  <a:lumMod val="95000"/>
                </a:schemeClr>
              </a:solidFill>
            </a:rPr>
            <a:t>) </a:t>
          </a:r>
          <a:endParaRPr lang="en-US" sz="1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74517" y="475498"/>
        <a:ext cx="888913" cy="888913"/>
      </dsp:txXfrm>
    </dsp:sp>
    <dsp:sp modelId="{41F09F99-3DCC-47E4-9188-F7D103A1F6E3}">
      <dsp:nvSpPr>
        <dsp:cNvPr id="0" name=""/>
        <dsp:cNvSpPr/>
      </dsp:nvSpPr>
      <dsp:spPr>
        <a:xfrm>
          <a:off x="3549608" y="555392"/>
          <a:ext cx="729125" cy="729125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46254" y="834209"/>
        <a:ext cx="535833" cy="171491"/>
      </dsp:txXfrm>
    </dsp:sp>
    <dsp:sp modelId="{6C1FFF0F-B1A4-4C41-B9D3-30452A0DFA4B}">
      <dsp:nvSpPr>
        <dsp:cNvPr id="0" name=""/>
        <dsp:cNvSpPr/>
      </dsp:nvSpPr>
      <dsp:spPr>
        <a:xfrm>
          <a:off x="4380812" y="313549"/>
          <a:ext cx="1208274" cy="121281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Средства </a:t>
          </a:r>
          <a:r>
            <a:rPr lang="sr-Cyrl-RS" sz="1200" kern="1200" dirty="0">
              <a:solidFill>
                <a:schemeClr val="bg1">
                  <a:lumMod val="95000"/>
                </a:schemeClr>
              </a:solidFill>
            </a:rPr>
            <a:t>из осталих извора (</a:t>
          </a:r>
          <a:r>
            <a:rPr lang="en-US" sz="1200" kern="1200" dirty="0">
              <a:solidFill>
                <a:schemeClr val="bg1">
                  <a:lumMod val="95000"/>
                </a:schemeClr>
              </a:solidFill>
            </a:rPr>
            <a:t>25.245.000</a:t>
          </a:r>
          <a:r>
            <a:rPr lang="sr-Cyrl-RS" sz="1200" kern="1200" dirty="0">
              <a:solidFill>
                <a:schemeClr val="bg1">
                  <a:lumMod val="95000"/>
                </a:schemeClr>
              </a:solidFill>
            </a:rPr>
            <a:t>)</a:t>
          </a:r>
          <a:endParaRPr lang="en-US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557760" y="491161"/>
        <a:ext cx="854378" cy="857588"/>
      </dsp:txXfrm>
    </dsp:sp>
    <dsp:sp modelId="{87C2FC52-975B-4E62-B5E0-1AB7C844E900}">
      <dsp:nvSpPr>
        <dsp:cNvPr id="0" name=""/>
        <dsp:cNvSpPr/>
      </dsp:nvSpPr>
      <dsp:spPr>
        <a:xfrm>
          <a:off x="5691164" y="555392"/>
          <a:ext cx="729125" cy="729125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787810" y="705592"/>
        <a:ext cx="535833" cy="428725"/>
      </dsp:txXfrm>
    </dsp:sp>
    <dsp:sp modelId="{2DB98FF9-EDB5-4EEE-AFA3-A57C7337F497}">
      <dsp:nvSpPr>
        <dsp:cNvPr id="0" name=""/>
        <dsp:cNvSpPr/>
      </dsp:nvSpPr>
      <dsp:spPr>
        <a:xfrm>
          <a:off x="6522368" y="307263"/>
          <a:ext cx="1510585" cy="122538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>
                  <a:lumMod val="95000"/>
                </a:schemeClr>
              </a:solidFill>
            </a:rPr>
            <a:t>Укупан буџет града (</a:t>
          </a:r>
          <a:r>
            <a:rPr lang="en-US" sz="1000" kern="1200" dirty="0" smtClean="0">
              <a:solidFill>
                <a:schemeClr val="bg1">
                  <a:lumMod val="95000"/>
                </a:schemeClr>
              </a:solidFill>
            </a:rPr>
            <a:t>1.0</a:t>
          </a:r>
          <a:r>
            <a:rPr lang="sr-Latn-RS" sz="1000" kern="1200" dirty="0" smtClean="0">
              <a:solidFill>
                <a:schemeClr val="bg1">
                  <a:lumMod val="95000"/>
                </a:schemeClr>
              </a:solidFill>
            </a:rPr>
            <a:t>8</a:t>
          </a:r>
          <a:r>
            <a:rPr lang="en-US" sz="1000" kern="1200" dirty="0" smtClean="0">
              <a:solidFill>
                <a:schemeClr val="bg1">
                  <a:lumMod val="95000"/>
                </a:schemeClr>
              </a:solidFill>
            </a:rPr>
            <a:t>1.000.000</a:t>
          </a:r>
          <a:r>
            <a:rPr lang="sr-Cyrl-RS" sz="1000" kern="1200" dirty="0">
              <a:solidFill>
                <a:schemeClr val="bg1">
                  <a:lumMod val="95000"/>
                </a:schemeClr>
              </a:solidFill>
            </a:rPr>
            <a:t>)</a:t>
          </a:r>
          <a:endParaRPr lang="en-US" sz="1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743588" y="486716"/>
        <a:ext cx="1068145" cy="866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/>
            <a:t>Укупни буџетски приходи и примања </a:t>
          </a:r>
          <a:r>
            <a:rPr lang="en-GB" sz="2100" kern="1200" dirty="0" smtClean="0"/>
            <a:t>1.0</a:t>
          </a:r>
          <a:r>
            <a:rPr lang="sr-Latn-RS" sz="2100" kern="1200" dirty="0" smtClean="0"/>
            <a:t>8</a:t>
          </a:r>
          <a:r>
            <a:rPr lang="en-GB" sz="2100" kern="1200" dirty="0" smtClean="0"/>
            <a:t>1.000.000</a:t>
          </a:r>
          <a:r>
            <a:rPr lang="sr-Cyrl-RS" sz="2100" kern="1200" dirty="0" smtClean="0"/>
            <a:t> </a:t>
          </a:r>
          <a:r>
            <a:rPr lang="sr-Cyrl-RS" sz="2100" kern="1200" dirty="0"/>
            <a:t>динара</a:t>
          </a:r>
          <a:endParaRPr lang="en-US" sz="21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Приходи од  пореза </a:t>
          </a:r>
          <a:r>
            <a:rPr lang="en-GB" sz="1100" kern="1200" dirty="0"/>
            <a:t>637.089.000</a:t>
          </a:r>
          <a:r>
            <a:rPr lang="sr-Cyrl-RS" sz="1100" kern="1200" dirty="0"/>
            <a:t>  динара</a:t>
          </a:r>
          <a:endParaRPr lang="en-US" sz="11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Трансфери </a:t>
          </a:r>
          <a:r>
            <a:rPr lang="en-GB" sz="1100" kern="1200" dirty="0"/>
            <a:t>361.800.746</a:t>
          </a:r>
          <a:r>
            <a:rPr lang="sr-Cyrl-RS" sz="1100" kern="1200" dirty="0"/>
            <a:t> динара</a:t>
          </a:r>
          <a:endParaRPr lang="en-US" sz="11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Други приходи </a:t>
          </a:r>
          <a:r>
            <a:rPr lang="sr-Latn-RS" sz="1100" kern="1200" dirty="0" smtClean="0"/>
            <a:t>52</a:t>
          </a:r>
          <a:r>
            <a:rPr lang="en-GB" sz="1100" kern="1200" dirty="0" smtClean="0"/>
            <a:t>.110.254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en-US" sz="11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Примања од продаје нефинансијске имовине  0 динара</a:t>
          </a:r>
          <a:endParaRPr lang="en-US" sz="11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Примања од продаје финансијске имовине 0</a:t>
          </a:r>
          <a:r>
            <a:rPr lang="sr-Cyrl-RS" sz="1100" kern="1200" dirty="0">
              <a:solidFill>
                <a:srgbClr val="FF0000"/>
              </a:solidFill>
            </a:rPr>
            <a:t> </a:t>
          </a:r>
          <a:r>
            <a:rPr lang="sr-Cyrl-RS" sz="1100" kern="1200" dirty="0"/>
            <a:t>динара</a:t>
          </a:r>
          <a:endParaRPr lang="en-US" sz="11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 </a:t>
          </a:r>
          <a:r>
            <a:rPr lang="en-GB" sz="1000" kern="1200" dirty="0"/>
            <a:t>30.000.000</a:t>
          </a:r>
          <a:r>
            <a:rPr lang="sr-Latn-RS" sz="1000" kern="1200" dirty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250471" y="475800"/>
          <a:ext cx="3891176" cy="3891176"/>
        </a:xfrm>
        <a:prstGeom prst="blockArc">
          <a:avLst>
            <a:gd name="adj1" fmla="val 13069771"/>
            <a:gd name="adj2" fmla="val 15892869"/>
            <a:gd name="adj3" fmla="val 3435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070038" y="677023"/>
          <a:ext cx="3891176" cy="3891176"/>
        </a:xfrm>
        <a:prstGeom prst="blockArc">
          <a:avLst>
            <a:gd name="adj1" fmla="val 11148650"/>
            <a:gd name="adj2" fmla="val 13556078"/>
            <a:gd name="adj3" fmla="val 3435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079864" y="483426"/>
          <a:ext cx="3891176" cy="3891176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058439" y="462335"/>
          <a:ext cx="3891176" cy="3891176"/>
        </a:xfrm>
        <a:prstGeom prst="blockArc">
          <a:avLst>
            <a:gd name="adj1" fmla="val 5309683"/>
            <a:gd name="adj2" fmla="val 8045950"/>
            <a:gd name="adj3" fmla="val 3435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101958" y="461687"/>
          <a:ext cx="3891176" cy="3891176"/>
        </a:xfrm>
        <a:prstGeom prst="blockArc">
          <a:avLst>
            <a:gd name="adj1" fmla="val 2755725"/>
            <a:gd name="adj2" fmla="val 5387933"/>
            <a:gd name="adj3" fmla="val 3435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079864" y="483426"/>
          <a:ext cx="3891176" cy="3891176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079864" y="483426"/>
          <a:ext cx="3891176" cy="3891176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079864" y="483426"/>
          <a:ext cx="3891176" cy="3891176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52090" y="1534017"/>
          <a:ext cx="1746724" cy="17899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Укупни расходи и издаци </a:t>
          </a:r>
          <a:r>
            <a:rPr lang="en-US" sz="1200" b="1" kern="1200" dirty="0"/>
            <a:t>1.068.750.000</a:t>
          </a:r>
          <a:r>
            <a:rPr lang="sr-Cyrl-RS" sz="1200" kern="1200" dirty="0">
              <a:solidFill>
                <a:schemeClr val="bg1"/>
              </a:solidFill>
            </a:rPr>
            <a:t> 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407892" y="1796155"/>
        <a:ext cx="1235120" cy="1265717"/>
      </dsp:txXfrm>
    </dsp:sp>
    <dsp:sp modelId="{73F305AC-CFDC-45B1-8AB8-6FABD1C99179}">
      <dsp:nvSpPr>
        <dsp:cNvPr id="0" name=""/>
        <dsp:cNvSpPr/>
      </dsp:nvSpPr>
      <dsp:spPr>
        <a:xfrm>
          <a:off x="3370434" y="-137181"/>
          <a:ext cx="1310035" cy="13080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Коришћење роба и услуга </a:t>
          </a:r>
          <a:r>
            <a:rPr lang="en-US" sz="1200" kern="1200" dirty="0"/>
            <a:t>345.087.500</a:t>
          </a:r>
          <a:r>
            <a:rPr lang="sr-Cyrl-RS" sz="1200" kern="1200" dirty="0"/>
            <a:t> </a:t>
          </a:r>
          <a:r>
            <a:rPr lang="ru-RU" sz="1200" kern="1200" dirty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562284" y="54378"/>
        <a:ext cx="926335" cy="924931"/>
      </dsp:txXfrm>
    </dsp:sp>
    <dsp:sp modelId="{A14630AA-C1BD-4A7E-B665-0A7C9B6C19C9}">
      <dsp:nvSpPr>
        <dsp:cNvPr id="0" name=""/>
        <dsp:cNvSpPr/>
      </dsp:nvSpPr>
      <dsp:spPr>
        <a:xfrm>
          <a:off x="4765140" y="473701"/>
          <a:ext cx="1224841" cy="1206407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Дотације и трансфери </a:t>
          </a:r>
          <a:r>
            <a:rPr lang="en-GB" sz="1200" kern="1200" dirty="0">
              <a:solidFill>
                <a:schemeClr val="bg1"/>
              </a:solidFill>
            </a:rPr>
            <a:t>87.865.000</a:t>
          </a:r>
          <a:r>
            <a:rPr lang="sr-Cyrl-RS" sz="1200" kern="1200" dirty="0">
              <a:solidFill>
                <a:schemeClr val="bg1"/>
              </a:solidFill>
            </a:rPr>
            <a:t> 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944514" y="650375"/>
        <a:ext cx="866093" cy="853059"/>
      </dsp:txXfrm>
    </dsp:sp>
    <dsp:sp modelId="{E43F7264-94BE-4E7E-8A98-A0D70BB3AF06}">
      <dsp:nvSpPr>
        <dsp:cNvPr id="0" name=""/>
        <dsp:cNvSpPr/>
      </dsp:nvSpPr>
      <dsp:spPr>
        <a:xfrm>
          <a:off x="5237446" y="1875745"/>
          <a:ext cx="1400353" cy="1106537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Расходи за запослене </a:t>
          </a:r>
          <a:r>
            <a:rPr lang="en-US" sz="1200" kern="1200" dirty="0"/>
            <a:t>268.431.000</a:t>
          </a:r>
          <a:r>
            <a:rPr lang="sr-Cyrl-RS" sz="1200" kern="1200" dirty="0">
              <a:solidFill>
                <a:schemeClr val="bg1"/>
              </a:solidFill>
            </a:rPr>
            <a:t> 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442523" y="2037794"/>
        <a:ext cx="990199" cy="782439"/>
      </dsp:txXfrm>
    </dsp:sp>
    <dsp:sp modelId="{115526CD-270E-4C52-A164-15F2B6F9FE39}">
      <dsp:nvSpPr>
        <dsp:cNvPr id="0" name=""/>
        <dsp:cNvSpPr/>
      </dsp:nvSpPr>
      <dsp:spPr>
        <a:xfrm>
          <a:off x="4817860" y="3241277"/>
          <a:ext cx="1119402" cy="1079692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Социјална помоћ </a:t>
          </a:r>
          <a:r>
            <a:rPr lang="en-GB" sz="1200" kern="1200" dirty="0">
              <a:solidFill>
                <a:schemeClr val="bg1"/>
              </a:solidFill>
            </a:rPr>
            <a:t>58.520.000</a:t>
          </a:r>
          <a:r>
            <a:rPr lang="sr-Cyrl-RS" sz="1200" kern="1200" dirty="0">
              <a:solidFill>
                <a:schemeClr val="bg1"/>
              </a:solidFill>
            </a:rPr>
            <a:t> 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981793" y="3399394"/>
        <a:ext cx="791536" cy="763458"/>
      </dsp:txXfrm>
    </dsp:sp>
    <dsp:sp modelId="{5101AD7C-EA94-402A-A388-0FD916639D60}">
      <dsp:nvSpPr>
        <dsp:cNvPr id="0" name=""/>
        <dsp:cNvSpPr/>
      </dsp:nvSpPr>
      <dsp:spPr>
        <a:xfrm>
          <a:off x="3288728" y="3767289"/>
          <a:ext cx="1531059" cy="1104291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Субвенције </a:t>
          </a:r>
          <a:r>
            <a:rPr lang="en-GB" sz="1200" kern="1200" dirty="0">
              <a:solidFill>
                <a:schemeClr val="bg1"/>
              </a:solidFill>
            </a:rPr>
            <a:t>107.200.000</a:t>
          </a:r>
          <a:r>
            <a:rPr lang="sr-Cyrl-RS" sz="1200" kern="1200" dirty="0">
              <a:solidFill>
                <a:schemeClr val="bg1"/>
              </a:solidFill>
            </a:rPr>
            <a:t>  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512946" y="3929009"/>
        <a:ext cx="1082623" cy="780851"/>
      </dsp:txXfrm>
    </dsp:sp>
    <dsp:sp modelId="{D19ADD6D-9F0A-4766-B637-BB2D5495A9BB}">
      <dsp:nvSpPr>
        <dsp:cNvPr id="0" name=""/>
        <dsp:cNvSpPr/>
      </dsp:nvSpPr>
      <dsp:spPr>
        <a:xfrm>
          <a:off x="2145326" y="3241277"/>
          <a:ext cx="1056031" cy="1079692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Остали расходи </a:t>
          </a:r>
          <a:r>
            <a:rPr lang="en-US" sz="1200" kern="1200" dirty="0"/>
            <a:t>119.851.500</a:t>
          </a:r>
          <a:r>
            <a:rPr lang="sr-Cyrl-RS" sz="1200" kern="1200" dirty="0">
              <a:solidFill>
                <a:schemeClr val="bg1"/>
              </a:solidFill>
            </a:rPr>
            <a:t> 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299978" y="3399394"/>
        <a:ext cx="746727" cy="763458"/>
      </dsp:txXfrm>
    </dsp:sp>
    <dsp:sp modelId="{4F05B281-B6DB-45BB-A427-1BF92AADC139}">
      <dsp:nvSpPr>
        <dsp:cNvPr id="0" name=""/>
        <dsp:cNvSpPr/>
      </dsp:nvSpPr>
      <dsp:spPr>
        <a:xfrm>
          <a:off x="1591799" y="1846571"/>
          <a:ext cx="1042962" cy="1164886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Издаци</a:t>
          </a:r>
          <a:r>
            <a:rPr lang="en-US" sz="1200" kern="1200" dirty="0"/>
            <a:t> </a:t>
          </a:r>
          <a:r>
            <a:rPr lang="en-US" sz="1200" kern="1200" dirty="0" err="1"/>
            <a:t>за</a:t>
          </a:r>
          <a:r>
            <a:rPr lang="en-US" sz="1200" kern="1200" dirty="0"/>
            <a:t> </a:t>
          </a:r>
          <a:r>
            <a:rPr lang="en-US" sz="1200" kern="1200" dirty="0" err="1"/>
            <a:t>набавку</a:t>
          </a:r>
          <a:r>
            <a:rPr lang="en-US" sz="1200" kern="1200" dirty="0"/>
            <a:t> </a:t>
          </a:r>
          <a:r>
            <a:rPr lang="en-US" sz="1200" kern="1200" dirty="0" err="1"/>
            <a:t>нефин</a:t>
          </a:r>
          <a:r>
            <a:rPr lang="sr-Cyrl-RS" sz="1200" kern="1200" dirty="0"/>
            <a:t>.</a:t>
          </a:r>
          <a:r>
            <a:rPr lang="en-US" sz="1200" kern="1200" dirty="0"/>
            <a:t> </a:t>
          </a:r>
          <a:r>
            <a:rPr lang="en-US" sz="1200" kern="1200" dirty="0" err="1"/>
            <a:t>имовине</a:t>
          </a:r>
          <a:r>
            <a:rPr lang="sr-Cyrl-RS" sz="1200" kern="1200" dirty="0"/>
            <a:t> </a:t>
          </a:r>
          <a:r>
            <a:rPr lang="en-US" sz="1200" kern="1200" dirty="0"/>
            <a:t>69.555.000</a:t>
          </a:r>
          <a:r>
            <a:rPr lang="sr-Cyrl-RS" sz="1200" kern="1200" dirty="0"/>
            <a:t> динара  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744537" y="2017165"/>
        <a:ext cx="737486" cy="823698"/>
      </dsp:txXfrm>
    </dsp:sp>
    <dsp:sp modelId="{2D6C03BD-4023-431E-84F6-C080A9961C8A}">
      <dsp:nvSpPr>
        <dsp:cNvPr id="0" name=""/>
        <dsp:cNvSpPr/>
      </dsp:nvSpPr>
      <dsp:spPr>
        <a:xfrm>
          <a:off x="2060916" y="638948"/>
          <a:ext cx="1249672" cy="121935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Отплата </a:t>
          </a:r>
          <a:r>
            <a:rPr lang="sr-Cyrl-RS" sz="1200" kern="1200">
              <a:solidFill>
                <a:schemeClr val="bg1"/>
              </a:solidFill>
            </a:rPr>
            <a:t>камата </a:t>
          </a:r>
          <a:r>
            <a:rPr lang="en-US" sz="1200" kern="1200" smtClean="0"/>
            <a:t>12.240.000</a:t>
          </a:r>
          <a:r>
            <a:rPr lang="sr-Cyrl-RS" sz="1200" kern="1200" smtClean="0">
              <a:solidFill>
                <a:schemeClr val="bg1"/>
              </a:solidFill>
            </a:rPr>
            <a:t> </a:t>
          </a:r>
          <a:r>
            <a:rPr lang="sr-Cyrl-RS" sz="1200" kern="1200" dirty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243926" y="817518"/>
        <a:ext cx="883652" cy="862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ogatic.rs/wp-content/uploads/2024/12/10-12-2024-Odluka-o-budzetu-opstine-Bogatic-za-2025.-godinu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 Богатић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2025.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C:\Users\Opstina Bogatic\Desktop\grbb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732241" y="480436"/>
            <a:ext cx="1372582" cy="16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7655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2025.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6185177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Cyrl-RS" sz="3700" b="1"/>
              <a:t>Структура планираних прихода и примања за 2025. годину</a:t>
            </a:r>
            <a:endParaRPr lang="en-US" sz="3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CBA122-A323-91C7-3512-3BB3285D1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50" y="1600200"/>
            <a:ext cx="7127500" cy="4525963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FB0A07-249F-4345-993B-6AB4700608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2024. 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sr-Cyrl-RS" dirty="0"/>
              <a:t>Укупни приходи и примања нашег града у 2025. години су се </a:t>
            </a:r>
            <a:r>
              <a:rPr lang="sr-Cyrl-RS" b="1" dirty="0" smtClean="0"/>
              <a:t>смањили </a:t>
            </a:r>
            <a:r>
              <a:rPr lang="sr-Cyrl-RS" dirty="0"/>
              <a:t>у односу на последњу измену Одлуке о буџету за 2024. годину за</a:t>
            </a:r>
            <a:r>
              <a:rPr lang="sr-Cyrl-RS" b="1" dirty="0"/>
              <a:t> </a:t>
            </a:r>
            <a:r>
              <a:rPr lang="sr-Latn-RS" b="1" dirty="0" smtClean="0"/>
              <a:t>31.770.000</a:t>
            </a:r>
            <a:r>
              <a:rPr lang="sr-Cyrl-RS" b="1" dirty="0" smtClean="0"/>
              <a:t> </a:t>
            </a:r>
            <a:r>
              <a:rPr lang="sr-Cyrl-RS" dirty="0"/>
              <a:t>динара, односно </a:t>
            </a:r>
            <a:r>
              <a:rPr lang="sr-Cyrl-RS" dirty="0" smtClean="0"/>
              <a:t>за око 2,86 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r>
              <a:rPr lang="sr-Latn-RS" dirty="0" smtClean="0"/>
              <a:t> </a:t>
            </a:r>
            <a:r>
              <a:rPr lang="sr-Cyrl-RS" dirty="0" smtClean="0"/>
              <a:t>Разлог: пренета неутрошена средства од задуживања из претходне године, као и наменски трансфери које је општина Богатић остварила у 2024. години, у сарадњи са Републиком Србијом и њеним надлежним институцијама.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31980" y="5653053"/>
            <a:ext cx="6851650" cy="54927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r-Cyrl-RS" b="1" dirty="0">
                <a:solidFill>
                  <a:srgbClr val="0070C0"/>
                </a:solidFill>
              </a:rPr>
              <a:t>Порески приходи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повећани </a:t>
            </a:r>
            <a:r>
              <a:rPr lang="sr-Cyrl-RS" sz="2800" dirty="0">
                <a:latin typeface="Calibri" panose="020F0502020204030204" pitchFamily="34" charset="0"/>
              </a:rPr>
              <a:t>за </a:t>
            </a:r>
            <a:r>
              <a:rPr lang="sr-Cyrl-RS" sz="2800" dirty="0" smtClean="0">
                <a:latin typeface="Calibri" panose="020F0502020204030204" pitchFamily="34" charset="0"/>
              </a:rPr>
              <a:t>око 25.000.000 </a:t>
            </a:r>
            <a:r>
              <a:rPr lang="sr-Cyrl-RS" dirty="0"/>
              <a:t>динара.</a:t>
            </a: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733675"/>
            <a:ext cx="6851650" cy="18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Непорески приходи </a:t>
            </a:r>
            <a:r>
              <a:rPr lang="sr-Cyrl-RS" sz="2400" dirty="0"/>
              <a:t>су</a:t>
            </a:r>
            <a:r>
              <a:rPr lang="sr-Cyrl-RS" sz="2400" b="1" dirty="0">
                <a:solidFill>
                  <a:srgbClr val="FF0000"/>
                </a:solidFill>
              </a:rPr>
              <a:t> </a:t>
            </a:r>
            <a:r>
              <a:rPr lang="sr-Cyrl-RS" sz="2400" dirty="0"/>
              <a:t>смањени </a:t>
            </a:r>
            <a:r>
              <a:rPr lang="sr-Cyrl-RS" sz="2400" dirty="0" smtClean="0"/>
              <a:t>за око 1.400.000 </a:t>
            </a:r>
            <a:r>
              <a:rPr lang="sr-Cyrl-RS" sz="2400" dirty="0"/>
              <a:t>динара.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Трансфери</a:t>
            </a:r>
            <a:r>
              <a:rPr lang="sr-Cyrl-RS" sz="2400" dirty="0"/>
              <a:t> су смањени </a:t>
            </a:r>
            <a:r>
              <a:rPr lang="sr-Cyrl-RS" sz="2400" dirty="0" smtClean="0"/>
              <a:t>за</a:t>
            </a:r>
            <a:r>
              <a:rPr lang="sr-Latn-RS" sz="2400" dirty="0" smtClean="0"/>
              <a:t> o</a:t>
            </a:r>
            <a:r>
              <a:rPr lang="sr-Cyrl-RS" sz="2400" dirty="0" smtClean="0"/>
              <a:t>ко </a:t>
            </a:r>
            <a:r>
              <a:rPr lang="sr-Latn-RS" sz="2400" dirty="0" smtClean="0"/>
              <a:t>20.895.000</a:t>
            </a:r>
            <a:r>
              <a:rPr lang="sr-Cyrl-RS" sz="2400" dirty="0" smtClean="0"/>
              <a:t>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у 2025.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/>
              <a:t> </a:t>
            </a:r>
            <a:r>
              <a:rPr lang="sr-Cyrl-RS" b="1" dirty="0"/>
              <a:t>1.068 милијарди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562868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2025.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963735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2025. годину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D4E02F-1978-9FAE-EAE7-BA21A569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63" y="1462869"/>
            <a:ext cx="6194073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dirty="0"/>
              <a:t>Шта се променило у односу на 2024. 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 fontScale="92500" lnSpcReduction="20000"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</a:t>
            </a:r>
            <a:r>
              <a:rPr lang="sr-Cyrl-RS" sz="2000" dirty="0" smtClean="0"/>
              <a:t>(што подразумева расходе, издатке и издатке за отплату главнице дуга, дакле класе 4, 5 и 6) наше </a:t>
            </a:r>
            <a:r>
              <a:rPr lang="sr-Cyrl-RS" sz="2000" dirty="0"/>
              <a:t>општине у 2025. години су се </a:t>
            </a:r>
            <a:r>
              <a:rPr lang="sr-Cyrl-RS" sz="2000" b="1" dirty="0" smtClean="0"/>
              <a:t>смањили </a:t>
            </a:r>
            <a:r>
              <a:rPr lang="sr-Cyrl-RS" sz="2000" dirty="0" smtClean="0"/>
              <a:t>у </a:t>
            </a:r>
            <a:r>
              <a:rPr lang="sr-Cyrl-RS" sz="2000" dirty="0"/>
              <a:t>односу на последњу измену Одлуке о буџету за 2024. годину за </a:t>
            </a:r>
            <a:r>
              <a:rPr lang="sr-Cyrl-RS" sz="2000" dirty="0" smtClean="0"/>
              <a:t>31.770.000 </a:t>
            </a:r>
            <a:r>
              <a:rPr lang="sr-Cyrl-RS" sz="2000" dirty="0"/>
              <a:t>динара, односно </a:t>
            </a:r>
            <a:r>
              <a:rPr lang="sr-Cyrl-RS" sz="2000" dirty="0" smtClean="0"/>
              <a:t>за око 2,86</a:t>
            </a:r>
            <a:r>
              <a:rPr lang="sr-Cyrl-RS" sz="2000" b="1" dirty="0" smtClean="0">
                <a:solidFill>
                  <a:srgbClr val="FF0000"/>
                </a:solidFill>
              </a:rPr>
              <a:t> 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051720" y="2586873"/>
            <a:ext cx="6851650" cy="1468438"/>
          </a:xfrm>
        </p:spPr>
        <p:txBody>
          <a:bodyPr rtlCol="0">
            <a:normAutofit/>
          </a:bodyPr>
          <a:lstStyle/>
          <a:p>
            <a:pPr lvl="0"/>
            <a:r>
              <a:rPr lang="sr-Cyrl-R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600" dirty="0"/>
              <a:t> су смањени </a:t>
            </a:r>
            <a:r>
              <a:rPr lang="sr-Cyrl-RS" sz="1600" dirty="0" smtClean="0"/>
              <a:t>за око 23.600.000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динара</a:t>
            </a:r>
            <a:endParaRPr lang="en-US" sz="1600" b="1" dirty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>
              <a:defRPr/>
            </a:pPr>
            <a:r>
              <a:rPr lang="sr-Cyrl-R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sr-Cyrl-RS" sz="1600" dirty="0"/>
              <a:t>су</a:t>
            </a:r>
            <a:r>
              <a:rPr lang="sr-Cyrl-R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600" dirty="0"/>
              <a:t>смањени су 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око 24.400.000 </a:t>
            </a:r>
            <a:r>
              <a:rPr lang="sr-Cyrl-RS" sz="14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 расходи </a:t>
            </a:r>
            <a:r>
              <a:rPr lang="sr-Cyrl-R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смањени за око 12.000.000 динара</a:t>
            </a:r>
          </a:p>
          <a:p>
            <a:pPr>
              <a:defRPr/>
            </a:pPr>
            <a:r>
              <a:rPr lang="sr-Cyrl-RS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социјалну заштиту </a:t>
            </a:r>
            <a:r>
              <a:rPr lang="sr-Cyrl-R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смањени за око </a:t>
            </a:r>
            <a:r>
              <a:rPr lang="sr-Cyrl-R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5.600.000 </a:t>
            </a:r>
            <a:r>
              <a:rPr lang="sr-Cyrl-R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sr-Latn-R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Latn-R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6851650" cy="12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dirty="0"/>
              <a:t>повећани су </a:t>
            </a:r>
            <a:r>
              <a:rPr lang="sr-Cyrl-RS" dirty="0" smtClean="0"/>
              <a:t>за око 19.500.000 </a:t>
            </a:r>
            <a:r>
              <a:rPr lang="sr-Cyrl-RS" dirty="0"/>
              <a:t>динара</a:t>
            </a:r>
            <a:r>
              <a:rPr lang="sr-Cyrl-RS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dirty="0" smtClean="0"/>
              <a:t>повећане за 18.250.000 </a:t>
            </a:r>
            <a:r>
              <a:rPr lang="sr-Cyrl-RS" dirty="0"/>
              <a:t>динара</a:t>
            </a:r>
            <a:r>
              <a:rPr lang="sr-Cyrl-RS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резерве </a:t>
            </a:r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dirty="0" smtClean="0"/>
              <a:t>повећана за око 14.000.000 </a:t>
            </a:r>
            <a:r>
              <a:rPr lang="sr-Cyrl-RS" dirty="0"/>
              <a:t>динара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</a:t>
            </a:r>
            <a:r>
              <a:rPr lang="sr-Cyrl-RS" sz="1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трансфери </a:t>
            </a:r>
            <a:r>
              <a:rPr lang="sr-Cyrl-RS" dirty="0"/>
              <a:t>су повећани </a:t>
            </a:r>
            <a:r>
              <a:rPr lang="sr-Cyrl-RS" dirty="0" smtClean="0"/>
              <a:t>за око 1.500.000 </a:t>
            </a:r>
            <a:r>
              <a:rPr lang="sr-Cyrl-RS" dirty="0"/>
              <a:t>динара</a:t>
            </a:r>
            <a:r>
              <a:rPr lang="sr-Cyrl-RS" b="1" dirty="0" smtClean="0"/>
              <a:t>;</a:t>
            </a:r>
            <a:endParaRPr lang="sr-Cyrl-RS" b="1" dirty="0"/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94613"/>
              </p:ext>
            </p:extLst>
          </p:nvPr>
        </p:nvGraphicFramePr>
        <p:xfrm>
          <a:off x="91846" y="980729"/>
          <a:ext cx="8960308" cy="55503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2025.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16.100.000,00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102.660.000,00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11.000.000,00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18.397.000,00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32.500.000,00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41.300.000,00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116.400.000,00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134.684.000,00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59.637.000,00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19.100.000,00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81.848.000,00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21.799.600,00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61.390.000,00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38.800.000,00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275.544.400,00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39.090.000,00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10.750.000,00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1.081.000.000,00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A group of people in traditional clothing&#10;&#10;Description automatically generated">
            <a:extLst>
              <a:ext uri="{FF2B5EF4-FFF2-40B4-BE49-F238E27FC236}">
                <a16:creationId xmlns:a16="http://schemas.microsoft.com/office/drawing/2014/main" xmlns="" id="{37705883-D1DD-DFF5-9409-B1F9D3FC6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3" y="2596985"/>
            <a:ext cx="3093084" cy="1633671"/>
          </a:xfrm>
          <a:prstGeom prst="rect">
            <a:avLst/>
          </a:prstGeom>
        </p:spPr>
      </p:pic>
      <p:pic>
        <p:nvPicPr>
          <p:cNvPr id="15" name="Picture 14" descr="A group of children running on a street&#10;&#10;Description automatically generated">
            <a:extLst>
              <a:ext uri="{FF2B5EF4-FFF2-40B4-BE49-F238E27FC236}">
                <a16:creationId xmlns:a16="http://schemas.microsoft.com/office/drawing/2014/main" xmlns="" id="{2DD29274-F7DF-C6E4-2FFA-DFF6EC6C6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" y="4507598"/>
            <a:ext cx="4450094" cy="2350402"/>
          </a:xfrm>
          <a:prstGeom prst="rect">
            <a:avLst/>
          </a:prstGeom>
        </p:spPr>
      </p:pic>
      <p:pic>
        <p:nvPicPr>
          <p:cNvPr id="17" name="Picture 16" descr="A building with a dome and a stone fence&#10;&#10;Description automatically generated">
            <a:extLst>
              <a:ext uri="{FF2B5EF4-FFF2-40B4-BE49-F238E27FC236}">
                <a16:creationId xmlns:a16="http://schemas.microsoft.com/office/drawing/2014/main" xmlns="" id="{64DC0793-667F-92D6-3442-CC8F26487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7" y="150727"/>
            <a:ext cx="3941460" cy="2081757"/>
          </a:xfrm>
          <a:prstGeom prst="rect">
            <a:avLst/>
          </a:prstGeom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A1BFE610-13FC-BA2A-BF0D-6372B3C0E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4" y="137349"/>
            <a:ext cx="3795471" cy="2004650"/>
          </a:xfrm>
          <a:prstGeom prst="rect">
            <a:avLst/>
          </a:prstGeom>
        </p:spPr>
      </p:pic>
      <p:pic>
        <p:nvPicPr>
          <p:cNvPr id="21" name="Picture 20" descr="Two horses with bridles and a person in a hat&#10;&#10;Description automatically generated">
            <a:extLst>
              <a:ext uri="{FF2B5EF4-FFF2-40B4-BE49-F238E27FC236}">
                <a16:creationId xmlns:a16="http://schemas.microsoft.com/office/drawing/2014/main" xmlns="" id="{CD9349EA-1A92-40B6-02BF-CB68077B1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32" y="4289771"/>
            <a:ext cx="3673812" cy="2447678"/>
          </a:xfrm>
          <a:prstGeom prst="rect">
            <a:avLst/>
          </a:prstGeom>
        </p:spPr>
      </p:pic>
      <p:pic>
        <p:nvPicPr>
          <p:cNvPr id="23" name="Picture 22" descr="A person in a hot tub&#10;&#10;Description automatically generated">
            <a:extLst>
              <a:ext uri="{FF2B5EF4-FFF2-40B4-BE49-F238E27FC236}">
                <a16:creationId xmlns:a16="http://schemas.microsoft.com/office/drawing/2014/main" xmlns="" id="{CD7F14CB-0769-656F-3980-0C838E0F5C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10" y="2568229"/>
            <a:ext cx="2910565" cy="1633672"/>
          </a:xfrm>
          <a:prstGeom prst="rect">
            <a:avLst/>
          </a:prstGeom>
        </p:spPr>
      </p:pic>
      <p:pic>
        <p:nvPicPr>
          <p:cNvPr id="25" name="Picture 24" descr="A large white building with a round roof&#10;&#10;Description automatically generated">
            <a:extLst>
              <a:ext uri="{FF2B5EF4-FFF2-40B4-BE49-F238E27FC236}">
                <a16:creationId xmlns:a16="http://schemas.microsoft.com/office/drawing/2014/main" xmlns="" id="{9946D496-A416-F69D-89C7-C60ACC28CA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10" y="2565613"/>
            <a:ext cx="2450510" cy="1633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Cyrl-RS" sz="3700" b="1"/>
              <a:t>Структура расхода по буџетским програмима</a:t>
            </a:r>
            <a:endParaRPr lang="en-US" sz="37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A41A30-6B93-13B8-1CE5-E389AC67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2" y="1600200"/>
            <a:ext cx="6805956" cy="45259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849531"/>
              </p:ext>
            </p:extLst>
          </p:nvPr>
        </p:nvGraphicFramePr>
        <p:xfrm>
          <a:off x="683569" y="1417633"/>
          <a:ext cx="7488833" cy="508734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</a:t>
                      </a:r>
                      <a:r>
                        <a:rPr lang="da-DK" sz="1200" dirty="0"/>
                        <a:t>25</a:t>
                      </a:r>
                      <a:r>
                        <a:rPr lang="sr-Cyrl-RS" sz="1200" dirty="0"/>
                        <a:t>. 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+mn-lt"/>
                        </a:rPr>
                        <a:t>Скупштина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sr-Cyrl-RS" sz="1200" b="0" dirty="0">
                          <a:effectLst/>
                          <a:latin typeface="+mn-lt"/>
                        </a:rPr>
                        <a:t>општине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22.150.000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n-lt"/>
                          <a:ea typeface="Times New Roman"/>
                        </a:rPr>
                        <a:t>Председник опптине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0" dirty="0" smtClean="0">
                          <a:effectLst/>
                          <a:latin typeface="+mn-lt"/>
                          <a:ea typeface="Times New Roman"/>
                        </a:rPr>
                        <a:t>14.590.000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n-lt"/>
                        </a:rPr>
                        <a:t>Општинско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+mn-lt"/>
                        </a:rPr>
                        <a:t>веће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2.350.000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+mn-lt"/>
                        </a:rPr>
                        <a:t>Општинска </a:t>
                      </a:r>
                      <a:r>
                        <a:rPr lang="en-US" sz="1200" b="0" dirty="0" err="1">
                          <a:effectLst/>
                          <a:latin typeface="+mn-lt"/>
                        </a:rPr>
                        <a:t>управа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817</a:t>
                      </a:r>
                      <a:r>
                        <a:rPr lang="sr-Latn-R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  <a:r>
                        <a:rPr lang="sr-Latn-R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n-lt"/>
                        </a:rPr>
                        <a:t>Општинско </a:t>
                      </a:r>
                      <a:r>
                        <a:rPr lang="en-US" sz="1200" b="0" dirty="0" err="1">
                          <a:effectLst/>
                          <a:latin typeface="+mn-lt"/>
                        </a:rPr>
                        <a:t>јавно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+mn-lt"/>
                        </a:rPr>
                        <a:t>правобранилаштво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3.665.000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+mn-lt"/>
                        </a:rPr>
                        <a:t>Месне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+mn-lt"/>
                        </a:rPr>
                        <a:t>заједнице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19.157.500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n-lt"/>
                          <a:ea typeface="Times New Roman"/>
                        </a:rPr>
                        <a:t>Установе културе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48.740.000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latin typeface="+mn-lt"/>
                        </a:rPr>
                        <a:t>Туристичка организација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18.397.000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latin typeface="+mn-lt"/>
                        </a:rPr>
                        <a:t>Предшколска установа 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134.684.000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/>
                        <a:t>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effectLst/>
                          <a:latin typeface="+mn-lt"/>
                          <a:ea typeface="Times New Roman"/>
                        </a:rPr>
                        <a:t>1.081.000.000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061474"/>
              </p:ext>
            </p:extLst>
          </p:nvPr>
        </p:nvGraphicFramePr>
        <p:xfrm>
          <a:off x="899592" y="1340769"/>
          <a:ext cx="7560841" cy="543383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Latn-RS" sz="1500" dirty="0">
                          <a:effectLst/>
                        </a:rPr>
                        <a:t>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Latn-RS" sz="1500" dirty="0">
                          <a:effectLst/>
                        </a:rPr>
                        <a:t>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</a:t>
                      </a:r>
                      <a:r>
                        <a:rPr lang="sr-Latn-RS" sz="1500" dirty="0">
                          <a:effectLst/>
                        </a:rPr>
                        <a:t>7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пројектне документације за секундарну мрежу водонабдевања насељених места: Црна Бара, С.Црнобарски, Совљак, Глоговац и Баново Поље 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Санација и реконструкција крова на објекту ОШМика Митровић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у Богатићу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4.700.000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Санација и реконструкција крова на објекту ОШЈанко Веселиновић у Црној Бари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пројектне документациеј за пројекат реконструкције и санације објекта ОШ Вук Караџић у Бадовинцима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камиона аутофекалца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3.200.000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новог аутосмећара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6.200.000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мини багера – гусеничар, ровокопач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1.550.000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грејдера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4.400.000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камиона кипера са навозним тракама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75102"/>
              </p:ext>
            </p:extLst>
          </p:nvPr>
        </p:nvGraphicFramePr>
        <p:xfrm>
          <a:off x="457200" y="1340768"/>
          <a:ext cx="7751203" cy="53588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Latn-RS" sz="1500" dirty="0">
                          <a:effectLst/>
                        </a:rPr>
                        <a:t>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Latn-RS" sz="1500" dirty="0">
                          <a:effectLst/>
                        </a:rPr>
                        <a:t>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</a:t>
                      </a:r>
                      <a:r>
                        <a:rPr lang="sr-Latn-RS" sz="1500" dirty="0">
                          <a:effectLst/>
                        </a:rPr>
                        <a:t>7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пројектне документације за секундарну мрежу водонабдевања насељених места: Црна Бара, С.Црнобарски, Совљак, Глоговац и Баново Поље 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Санација и реконструкција крова на објекту ОШМика Митровић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у Богатићу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4.700.000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Санација и реконструкција крова на објекту ОШЈанко Веселиновић у Црној Бари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пројектне документациеј за пројекат реконструкције и санације објекта ОШ Вук Караџић у Бадовинцима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Енергетска санација стамбених зграда и породичних кућа  и станова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10.750.000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Одношење анималног отпада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smtClean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Богатић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2025. годину, исту можете преузети на следећем линку интернет странице општинске управе: 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hlinkClick r:id="rId2"/>
              </a:rPr>
              <a:t>https://bogatic.rs/wp-content/uploads/2024/12/10-12-2024-Odluka-o-budzetu-opstine-Bogatic-za-2025.-godinu.pdf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2025. 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2024.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2025.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2024.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/>
              <a:t> </a:t>
            </a:r>
            <a:r>
              <a:rPr lang="sr-Cyrl-RS" dirty="0"/>
              <a:t>Богатић за 2025.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Богатића у заједничком постављању циљева, дефинисању приоритета и планирању развоја нашег града.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/>
              <a:t>Милан Дамњановић</a:t>
            </a:r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defTabSz="209550"/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Скупштина Општине</a:t>
            </a:r>
          </a:p>
          <a:p>
            <a:pPr defTabSz="209550"/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Председник Општине</a:t>
            </a:r>
          </a:p>
          <a:p>
            <a:pPr defTabSz="209550"/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Општинско Веће</a:t>
            </a:r>
          </a:p>
          <a:p>
            <a:pPr defTabSz="209550"/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Општинско јавно правобранилаштво</a:t>
            </a:r>
          </a:p>
          <a:p>
            <a:pPr defTabSz="209550"/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Општинска управа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5"/>
            <a:ext cx="4038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Туристичка организација општине Богатић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 Културно-образовни центар Богатић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 Народна библиотека „Јанко Веселиновић“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 Предшколска установа „Слава Ковић“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 Месне заједнице општине Богатић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329112"/>
            <a:ext cx="40386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Дом здравља „Богатић“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 Центар за социјални рад „Богатић“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 Шест матичних школа основног образовања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 „Мачванска средња школа“	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en-US" sz="1600" dirty="0">
                <a:cs typeface="Calibri" panose="020F0502020204030204" pitchFamily="34" charset="0"/>
              </a:rPr>
              <a:t>-Удружења грађана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општине</a:t>
            </a:r>
            <a:r>
              <a:rPr lang="sr-Cyrl-RS" sz="1700" dirty="0"/>
              <a:t>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општину Богатић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93726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8457830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dirty="0"/>
              <a:t>општине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Богатић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2025.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600" dirty="0"/>
              <a:t>Одлуком о буџету општине Богатић  за 2025. годину планирана су средства из буџета општине у износу од</a:t>
            </a:r>
            <a:r>
              <a:rPr lang="en-GB" sz="1600" dirty="0"/>
              <a:t> </a:t>
            </a:r>
            <a:r>
              <a:rPr lang="sr-Cyrl-RS" sz="1600" dirty="0"/>
              <a:t>1.025 милијарди 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30 милиона динара и средства из осталих извора ( донације) 25 милиона  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4420085"/>
              </p:ext>
            </p:extLst>
          </p:nvPr>
        </p:nvGraphicFramePr>
        <p:xfrm>
          <a:off x="571472" y="4365104"/>
          <a:ext cx="8032976" cy="183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>
                <a:solidFill>
                  <a:srgbClr val="FF0000"/>
                </a:solidFill>
              </a:rPr>
              <a:t>1.081</a:t>
            </a:r>
            <a:r>
              <a:rPr lang="en-GB" sz="4400" b="1" dirty="0"/>
              <a:t> </a:t>
            </a:r>
            <a:r>
              <a:rPr lang="sr-Cyrl-RS" sz="3600" b="1" dirty="0"/>
              <a:t>милијарди 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</TotalTime>
  <Words>1933</Words>
  <Application>Microsoft Office PowerPoint</Application>
  <PresentationFormat>On-screen Show (4:3)</PresentationFormat>
  <Paragraphs>372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Arial Narrow</vt:lpstr>
      <vt:lpstr>Calibri</vt:lpstr>
      <vt:lpstr>Rod</vt:lpstr>
      <vt:lpstr>Times New Roman</vt:lpstr>
      <vt:lpstr>Wingdings</vt:lpstr>
      <vt:lpstr>Custom Design</vt:lpstr>
      <vt:lpstr>Општина Богатић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</vt:lpstr>
      <vt:lpstr>Структура планираних прихода и примања за 2025. годину</vt:lpstr>
      <vt:lpstr>Шта се променило у односу на 2024. годину?</vt:lpstr>
      <vt:lpstr>На шта се троше јавна средства?</vt:lpstr>
      <vt:lpstr>PowerPoint Presentation</vt:lpstr>
      <vt:lpstr>Структура планираних расхода и издатака буџета за 2025. годину</vt:lpstr>
      <vt:lpstr>Структура планираних расхода и издатака буџета за 2025. годину</vt:lpstr>
      <vt:lpstr>Шта се променило у односу на 2024.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Olivera</cp:lastModifiedBy>
  <cp:revision>385</cp:revision>
  <cp:lastPrinted>2018-01-29T14:26:33Z</cp:lastPrinted>
  <dcterms:created xsi:type="dcterms:W3CDTF">2006-08-16T00:00:00Z</dcterms:created>
  <dcterms:modified xsi:type="dcterms:W3CDTF">2024-12-13T11:49:45Z</dcterms:modified>
</cp:coreProperties>
</file>