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342" r:id="rId2"/>
    <p:sldId id="343" r:id="rId3"/>
    <p:sldId id="288" r:id="rId4"/>
    <p:sldId id="344" r:id="rId5"/>
    <p:sldId id="337" r:id="rId6"/>
    <p:sldId id="262" r:id="rId7"/>
    <p:sldId id="345" r:id="rId8"/>
    <p:sldId id="346" r:id="rId9"/>
    <p:sldId id="263" r:id="rId10"/>
    <p:sldId id="284" r:id="rId11"/>
    <p:sldId id="264" r:id="rId12"/>
    <p:sldId id="277" r:id="rId13"/>
    <p:sldId id="279" r:id="rId14"/>
    <p:sldId id="266" r:id="rId15"/>
    <p:sldId id="285" r:id="rId16"/>
    <p:sldId id="347" r:id="rId17"/>
    <p:sldId id="276" r:id="rId18"/>
    <p:sldId id="280" r:id="rId19"/>
    <p:sldId id="271" r:id="rId20"/>
    <p:sldId id="272" r:id="rId21"/>
    <p:sldId id="349" r:id="rId22"/>
    <p:sldId id="350" r:id="rId23"/>
    <p:sldId id="281" r:id="rId24"/>
    <p:sldId id="352" r:id="rId25"/>
    <p:sldId id="353" r:id="rId26"/>
    <p:sldId id="339" r:id="rId27"/>
    <p:sldId id="340" r:id="rId28"/>
    <p:sldId id="351" r:id="rId29"/>
    <p:sldId id="278" r:id="rId3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/>
  </p:cmAuthor>
  <p:cmAuthor id="2" name="Milena Radomirovic" initials="MR" lastIdx="24" clrIdx="2">
    <p:extLst/>
  </p:cmAuthor>
  <p:cmAuthor id="3" name="Tatjana Milivojevic" initials="TM" lastIdx="13" clrIdx="3">
    <p:extLst/>
  </p:cmAuthor>
  <p:cmAuthor id="4" name="Jovan" initials="J" lastIdx="9" clrIdx="4">
    <p:extLst/>
  </p:cmAuthor>
  <p:cmAuthor id="5" name="Dragana Aleksic" initials="DA" lastIdx="3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6" autoAdjust="0"/>
    <p:restoredTop sz="89234" autoAdjust="0"/>
  </p:normalViewPr>
  <p:slideViewPr>
    <p:cSldViewPr>
      <p:cViewPr varScale="1">
        <p:scale>
          <a:sx n="81" d="100"/>
          <a:sy n="81" d="100"/>
        </p:scale>
        <p:origin x="13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планираних прихода и примања за 2026. годину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explosion val="26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explosion val="41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explosion val="27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2.559775647617344E-2"/>
                  <c:y val="0.133720633607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86-4DB2-BB9D-FEC6D903DEF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904039730010636"/>
                  <c:y val="2.12069890087844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198540993510205"/>
                  <c:y val="3.11226162873687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86-4DB2-BB9D-FEC6D903DEF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47396692083896E-2"/>
                  <c:y val="-8.80340165710545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8397504636973"/>
                      <c:h val="0.1719755510717945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1438405925336394"/>
                  <c:y val="-0.15298732664216963"/>
                </c:manualLayout>
              </c:layout>
              <c:spPr>
                <a:solidFill>
                  <a:sysClr val="window" lastClr="FFFFFF"/>
                </a:solidFill>
                <a:ln w="12700">
                  <a:solidFill>
                    <a:sysClr val="windowText" lastClr="000000">
                      <a:lumMod val="50000"/>
                      <a:lumOff val="50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layout>
                <c:manualLayout>
                  <c:x val="0.30314874214503484"/>
                  <c:y val="-0.122443709724917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86-4DB2-BB9D-FEC6D903DEF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Непорески приходи</c:v>
                </c:pt>
                <c:pt idx="3">
                  <c:v>Меморандумске ставке</c:v>
                </c:pt>
                <c:pt idx="4">
                  <c:v>Примања од продаје нефинансијске имовине</c:v>
                </c:pt>
                <c:pt idx="5">
                  <c:v>Пренета средства из ранијих година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676001000</c:v>
                </c:pt>
                <c:pt idx="1">
                  <c:v>353675746</c:v>
                </c:pt>
                <c:pt idx="2">
                  <c:v>48030254</c:v>
                </c:pt>
                <c:pt idx="3">
                  <c:v>8000000</c:v>
                </c:pt>
                <c:pt idx="4">
                  <c:v>0</c:v>
                </c:pt>
                <c:pt idx="5">
                  <c:v>43720220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планираних расхода и издатака за 2026. годину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9566182275996"/>
          <c:y val="0.26932117316790571"/>
          <c:w val="0.57616582931650251"/>
          <c:h val="0.5098990382204183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2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explosion val="2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87-400C-AE0C-D299E08B2F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07755521314842E-2"/>
                  <c:y val="4.9343060436896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87-400C-AE0C-D299E08B2F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215396968784465E-2"/>
                  <c:y val="4.8995590396864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905495634309188E-2"/>
                  <c:y val="5.7761814560049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87-400C-AE0C-D299E08B2FF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6558808423215209E-2"/>
                  <c:y val="-2.1147577033027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87-400C-AE0C-D299E08B2FF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143297380585519E-2"/>
                  <c:y val="-3.7647058823529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87-400C-AE0C-D299E08B2FF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925526450950178E-2"/>
                  <c:y val="-0.131893814596056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187-400C-AE0C-D299E08B2FF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3415511042629683E-2"/>
                  <c:y val="-6.00336153473221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187-400C-AE0C-D299E08B2FF7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izdaci'!$C$5:$C$13</c:f>
              <c:strCache>
                <c:ptCount val="9"/>
                <c:pt idx="0">
                  <c:v>Структура расхода и издатака</c:v>
                </c:pt>
                <c:pt idx="1">
                  <c:v>расходи за запослене</c:v>
                </c:pt>
                <c:pt idx="2">
                  <c:v>коришћење услуга и роба</c:v>
                </c:pt>
                <c:pt idx="3">
                  <c:v>отплата дуга и камата</c:v>
                </c:pt>
                <c:pt idx="4">
                  <c:v>субвенције</c:v>
                </c:pt>
                <c:pt idx="5">
                  <c:v>трансфери</c:v>
                </c:pt>
                <c:pt idx="6">
                  <c:v>социјална заштита</c:v>
                </c:pt>
                <c:pt idx="7">
                  <c:v>остали расходи - средства резерви</c:v>
                </c:pt>
                <c:pt idx="8">
                  <c:v>капитални издаци</c:v>
                </c:pt>
              </c:strCache>
            </c:strRef>
          </c:cat>
          <c:val>
            <c:numRef>
              <c:f>'Rashodi i izdaci'!$D$5:$D$13</c:f>
              <c:numCache>
                <c:formatCode>General</c:formatCode>
                <c:ptCount val="9"/>
                <c:pt idx="1">
                  <c:v>287053000</c:v>
                </c:pt>
                <c:pt idx="2">
                  <c:v>340784500</c:v>
                </c:pt>
                <c:pt idx="3">
                  <c:v>23890740</c:v>
                </c:pt>
                <c:pt idx="4">
                  <c:v>95160000</c:v>
                </c:pt>
                <c:pt idx="5">
                  <c:v>92240000</c:v>
                </c:pt>
                <c:pt idx="6">
                  <c:v>56810000</c:v>
                </c:pt>
                <c:pt idx="7">
                  <c:v>117374405</c:v>
                </c:pt>
                <c:pt idx="8">
                  <c:v>116115315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2.5431425976385171E-2"/>
                  <c:y val="-0.12446975119845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009990917347862E-2"/>
                  <c:y val="-0.269252293876488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989100817438679"/>
                  <c:y val="-0.19950586755168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530426884650304"/>
                  <c:y val="-9.35764950868744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535876475930972"/>
                  <c:y val="1.05820105820105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170753860127144"/>
                  <c:y val="0.114390577210906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2652134423251589E-2"/>
                  <c:y val="0.14847617188347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984-4F2A-A42B-3DE2BD54C65C}"/>
                </c:ext>
                <c:ext xmlns:c15="http://schemas.microsoft.com/office/drawing/2012/chart" uri="{CE6537A1-D6FC-4f65-9D91-7224C49458BB}">
                  <c15:layout>
                    <c:manualLayout>
                      <c:w val="0.19796019366788961"/>
                      <c:h val="0.1951378495043491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2715712988192553E-2"/>
                  <c:y val="0.14520032103425079"/>
                </c:manualLayout>
              </c:layout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4126"/>
                        <a:gd name="adj2" fmla="val -145731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layout>
                <c:manualLayout>
                  <c:x val="-3.6771189486314942E-2"/>
                  <c:y val="0.11432457204454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9046321525885561E-2"/>
                  <c:y val="0.11618337997006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6174844629434945"/>
                  <c:y val="0.124426151276544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4377738205067692"/>
                  <c:y val="6.02780850740763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14895549500454133"/>
                  <c:y val="-5.07017201362226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0884521587390137E-2"/>
                  <c:y val="-0.136975770590659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0.14064165003897675"/>
                  <c:y val="-0.108684193401444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21616712079927342"/>
                  <c:y val="-0.22795058675516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984-4F2A-A42B-3DE2BD54C65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8.1743869209809264E-2"/>
                  <c:y val="-0.237616537602221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984-4F2A-A42B-3DE2BD54C65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21700000</c:v>
                </c:pt>
                <c:pt idx="1">
                  <c:v>115966000</c:v>
                </c:pt>
                <c:pt idx="2">
                  <c:v>11000000</c:v>
                </c:pt>
                <c:pt idx="3">
                  <c:v>18692000</c:v>
                </c:pt>
                <c:pt idx="4">
                  <c:v>25100000</c:v>
                </c:pt>
                <c:pt idx="5">
                  <c:v>38510000</c:v>
                </c:pt>
                <c:pt idx="6">
                  <c:v>133240000</c:v>
                </c:pt>
                <c:pt idx="7">
                  <c:v>139026000</c:v>
                </c:pt>
                <c:pt idx="8">
                  <c:v>80234315</c:v>
                </c:pt>
                <c:pt idx="9">
                  <c:v>20600000</c:v>
                </c:pt>
                <c:pt idx="10">
                  <c:v>81616000</c:v>
                </c:pt>
                <c:pt idx="11">
                  <c:v>30312500</c:v>
                </c:pt>
                <c:pt idx="12">
                  <c:v>61100000</c:v>
                </c:pt>
                <c:pt idx="13">
                  <c:v>39320000</c:v>
                </c:pt>
                <c:pt idx="14">
                  <c:v>274550405</c:v>
                </c:pt>
                <c:pt idx="15">
                  <c:v>31560000</c:v>
                </c:pt>
                <c:pt idx="16">
                  <c:v>6900000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20C6F4AE-4BC4-41F3-A744-DA57F238D9CB}" type="presOf" srcId="{2915701C-9177-4F63-BC4A-2A3F58667EEF}" destId="{F67C4AC6-D320-469D-8949-6AC26CBBA3A8}" srcOrd="0" destOrd="0" presId="urn:microsoft.com/office/officeart/2009/3/layout/CircleRelationship"/>
    <dgm:cxn modelId="{21F5E591-7A6E-41B5-A566-3D982D2E2139}" type="presOf" srcId="{C8F2A349-D54D-4B85-BD78-BA70A66CB9EA}" destId="{3D7780BF-6503-41CB-98CA-855FDE3F921D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B559A8A2-CD3F-4AE5-ABEF-B5A98315798C}" type="presOf" srcId="{BDD04F37-85A8-4736-987B-C65A16E753DF}" destId="{36B03C56-E57D-489D-BAA9-78BCBCF466C2}" srcOrd="0" destOrd="0" presId="urn:microsoft.com/office/officeart/2009/3/layout/CircleRelationship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DC9E701-4CD4-4681-A9DB-688FD3BCEB35}" type="presOf" srcId="{9621BB6C-CCFC-4987-A70A-BF11FC47FFCC}" destId="{EE054ECB-2B3F-4C89-9A19-2C63D69076BA}" srcOrd="0" destOrd="0" presId="urn:microsoft.com/office/officeart/2009/3/layout/CircleRelationship"/>
    <dgm:cxn modelId="{9D45AA5C-070E-4962-8690-B7AD767A6D06}" type="presParOf" srcId="{F67C4AC6-D320-469D-8949-6AC26CBBA3A8}" destId="{36B03C56-E57D-489D-BAA9-78BCBCF466C2}" srcOrd="0" destOrd="0" presId="urn:microsoft.com/office/officeart/2009/3/layout/CircleRelationship"/>
    <dgm:cxn modelId="{92E574E2-B464-4962-9310-0F0B8FDEC479}" type="presParOf" srcId="{F67C4AC6-D320-469D-8949-6AC26CBBA3A8}" destId="{6AE34D3E-FD5D-4402-89AF-BF559D3EC92D}" srcOrd="1" destOrd="0" presId="urn:microsoft.com/office/officeart/2009/3/layout/CircleRelationship"/>
    <dgm:cxn modelId="{FBC498D1-60E5-4F8C-AE4B-52E9AC6D9311}" type="presParOf" srcId="{F67C4AC6-D320-469D-8949-6AC26CBBA3A8}" destId="{8EA36E17-C808-4A8F-B550-8E3BDDE3A6F4}" srcOrd="2" destOrd="0" presId="urn:microsoft.com/office/officeart/2009/3/layout/CircleRelationship"/>
    <dgm:cxn modelId="{64BF1E50-E727-46F9-A817-54400712AA80}" type="presParOf" srcId="{F67C4AC6-D320-469D-8949-6AC26CBBA3A8}" destId="{004949FA-7FD1-4B77-A362-5945ADA91CA9}" srcOrd="3" destOrd="0" presId="urn:microsoft.com/office/officeart/2009/3/layout/CircleRelationship"/>
    <dgm:cxn modelId="{2ACBD839-E7BD-44A2-88C4-125F2BB8C699}" type="presParOf" srcId="{F67C4AC6-D320-469D-8949-6AC26CBBA3A8}" destId="{26FE1052-C82D-4BB2-8303-E4D063782600}" srcOrd="4" destOrd="0" presId="urn:microsoft.com/office/officeart/2009/3/layout/CircleRelationship"/>
    <dgm:cxn modelId="{005BD3C2-BB60-4F59-AA1C-082A6B01674F}" type="presParOf" srcId="{F67C4AC6-D320-469D-8949-6AC26CBBA3A8}" destId="{5B5715D4-85E8-4263-BFCE-8CF5FFF5C6FE}" srcOrd="5" destOrd="0" presId="urn:microsoft.com/office/officeart/2009/3/layout/CircleRelationship"/>
    <dgm:cxn modelId="{EBB9296D-492D-4190-AF25-44FC45F9F08C}" type="presParOf" srcId="{F67C4AC6-D320-469D-8949-6AC26CBBA3A8}" destId="{6384018A-26AF-4566-8127-D62355903781}" srcOrd="6" destOrd="0" presId="urn:microsoft.com/office/officeart/2009/3/layout/CircleRelationship"/>
    <dgm:cxn modelId="{F3D32DC2-9CB2-425E-9C5D-436D14287AD0}" type="presParOf" srcId="{F67C4AC6-D320-469D-8949-6AC26CBBA3A8}" destId="{3D7780BF-6503-41CB-98CA-855FDE3F921D}" srcOrd="7" destOrd="0" presId="urn:microsoft.com/office/officeart/2009/3/layout/CircleRelationship"/>
    <dgm:cxn modelId="{E64A71BE-0876-4B6D-A143-DB494636814D}" type="presParOf" srcId="{F67C4AC6-D320-469D-8949-6AC26CBBA3A8}" destId="{0A517365-D512-4D77-9CDF-3D337BCBA867}" srcOrd="8" destOrd="0" presId="urn:microsoft.com/office/officeart/2009/3/layout/CircleRelationship"/>
    <dgm:cxn modelId="{DC93AECA-2F95-4990-BDE1-EB2E11442759}" type="presParOf" srcId="{0A517365-D512-4D77-9CDF-3D337BCBA867}" destId="{D4397D2C-6DDE-4A42-9855-5F94ADD7F1F8}" srcOrd="0" destOrd="0" presId="urn:microsoft.com/office/officeart/2009/3/layout/CircleRelationship"/>
    <dgm:cxn modelId="{BD978B1A-7E8C-4B3D-8AF6-B75D48564185}" type="presParOf" srcId="{F67C4AC6-D320-469D-8949-6AC26CBBA3A8}" destId="{DF631D91-E916-4387-97B2-68806159FA1A}" srcOrd="9" destOrd="0" presId="urn:microsoft.com/office/officeart/2009/3/layout/CircleRelationship"/>
    <dgm:cxn modelId="{FEF80749-82B4-4D9C-BD9A-508DCD9AADA6}" type="presParOf" srcId="{DF631D91-E916-4387-97B2-68806159FA1A}" destId="{05F66E64-01B7-46B5-8689-BB97E0438E53}" srcOrd="0" destOrd="0" presId="urn:microsoft.com/office/officeart/2009/3/layout/CircleRelationship"/>
    <dgm:cxn modelId="{6DA65A4C-CBDD-4A38-BC1A-04794A9F430E}" type="presParOf" srcId="{F67C4AC6-D320-469D-8949-6AC26CBBA3A8}" destId="{EE054ECB-2B3F-4C89-9A19-2C63D69076BA}" srcOrd="10" destOrd="0" presId="urn:microsoft.com/office/officeart/2009/3/layout/CircleRelationship"/>
    <dgm:cxn modelId="{08B91688-AB7A-4090-A260-955BBA3B4741}" type="presParOf" srcId="{F67C4AC6-D320-469D-8949-6AC26CBBA3A8}" destId="{93210B8B-460C-4687-B7E6-4051DBCA5FBF}" srcOrd="11" destOrd="0" presId="urn:microsoft.com/office/officeart/2009/3/layout/CircleRelationship"/>
    <dgm:cxn modelId="{F08736C7-A396-4F0F-B22D-A5666690E6A8}" type="presParOf" srcId="{93210B8B-460C-4687-B7E6-4051DBCA5FBF}" destId="{4ABBCF6F-E7DA-4CE7-A2F5-6DD06BFAA1FA}" srcOrd="0" destOrd="0" presId="urn:microsoft.com/office/officeart/2009/3/layout/CircleRelationship"/>
    <dgm:cxn modelId="{7094ADE7-0339-45FC-9216-AB79DFC5806E}" type="presParOf" srcId="{F67C4AC6-D320-469D-8949-6AC26CBBA3A8}" destId="{A1A3314E-DDD0-4BFC-8D48-830B3847C8C1}" srcOrd="12" destOrd="0" presId="urn:microsoft.com/office/officeart/2009/3/layout/CircleRelationship"/>
    <dgm:cxn modelId="{FC4D4E74-B370-4DFA-9D50-5B05830E9FC1}" type="presParOf" srcId="{A1A3314E-DDD0-4BFC-8D48-830B3847C8C1}" destId="{A4780608-C72B-40F2-A560-A83F55BD6ABF}" srcOrd="0" destOrd="0" presId="urn:microsoft.com/office/officeart/2009/3/layout/CircleRelationship"/>
    <dgm:cxn modelId="{1E85AF7D-1099-4AFA-9819-6B79594D16C7}" type="presParOf" srcId="{F67C4AC6-D320-469D-8949-6AC26CBBA3A8}" destId="{693C14CE-CE42-41FE-8BD3-4BD5115D8392}" srcOrd="13" destOrd="0" presId="urn:microsoft.com/office/officeart/2009/3/layout/CircleRelationship"/>
    <dgm:cxn modelId="{86F2FE90-1DF8-4A8A-A99A-E18F2CDA65A1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2C35F7A5-8818-469C-86B3-B84A9C996033}" type="presOf" srcId="{F2167233-387A-4C2A-92FA-201B800AF2E5}" destId="{61AA8207-A6A4-4905-9FD1-93C90724B340}" srcOrd="1" destOrd="0" presId="urn:microsoft.com/office/officeart/2008/layout/HorizontalMultiLevelHierarchy"/>
    <dgm:cxn modelId="{E0B63FA3-2284-4385-A0DA-40BCD50C52A3}" type="presOf" srcId="{24C9F698-7D4E-4709-8117-FB7CF1BB6ECA}" destId="{94F14A6F-3CD0-4A17-88D3-6F4D0EB2D4E6}" srcOrd="0" destOrd="0" presId="urn:microsoft.com/office/officeart/2008/layout/HorizontalMultiLevelHierarchy"/>
    <dgm:cxn modelId="{2FCADE7D-2B6A-4F93-9B17-6E50358A144F}" type="presOf" srcId="{0E2CB039-CC31-48A4-8156-6B36281AE8EC}" destId="{25DAE38A-FD8C-46C3-B34D-A50FB369E7DF}" srcOrd="0" destOrd="0" presId="urn:microsoft.com/office/officeart/2008/layout/HorizontalMultiLevelHierarchy"/>
    <dgm:cxn modelId="{853C3612-90B0-44EE-B654-64560A4E534A}" type="presOf" srcId="{B764CED6-B38C-4590-855F-1F4460EB1A27}" destId="{69201674-1235-4FA7-9CBC-B675F6713E38}" srcOrd="0" destOrd="0" presId="urn:microsoft.com/office/officeart/2008/layout/HorizontalMultiLevelHierarchy"/>
    <dgm:cxn modelId="{2A7B8BB1-04C2-4C67-AE83-D7FEE546E1A8}" type="presOf" srcId="{9324F21A-CF22-404B-991C-F0FAD04F1E1A}" destId="{531482B3-13DA-4E77-8EF9-7A508768A321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9ED0AA65-BC05-4F3B-A37D-649E05E36646}" type="presOf" srcId="{346E9DC4-0947-473F-AED9-9AECED92978F}" destId="{F1903401-CDA9-4777-A04C-F19A89F110A0}" srcOrd="0" destOrd="0" presId="urn:microsoft.com/office/officeart/2008/layout/HorizontalMultiLevelHierarchy"/>
    <dgm:cxn modelId="{039D3A4A-D3F4-40F2-986B-84F2D89206D6}" type="presOf" srcId="{CACC7C31-0A19-4B77-8109-9AAB9EC25D20}" destId="{B2DE3A8A-BA09-499F-9C72-0630724E4538}" srcOrd="0" destOrd="0" presId="urn:microsoft.com/office/officeart/2008/layout/HorizontalMultiLevelHierarchy"/>
    <dgm:cxn modelId="{CF25A537-D448-4351-8170-9EF591824C58}" type="presOf" srcId="{0150A799-C83B-499D-BB9F-10C758CEFD9B}" destId="{AD67EDBF-32B4-495C-A262-4812FBE80932}" srcOrd="0" destOrd="0" presId="urn:microsoft.com/office/officeart/2008/layout/HorizontalMultiLevelHierarchy"/>
    <dgm:cxn modelId="{0414E380-57DE-44FE-A07F-7E2CBF0A7B6F}" type="presOf" srcId="{12F72430-90C8-46E7-9363-A8933111BAFD}" destId="{573F9BF2-AC82-43FC-A361-118085DB3D65}" srcOrd="0" destOrd="0" presId="urn:microsoft.com/office/officeart/2008/layout/HorizontalMultiLevelHierarchy"/>
    <dgm:cxn modelId="{1DCA0F09-3156-4E91-B00F-EAC36628EF4B}" type="presOf" srcId="{B764CED6-B38C-4590-855F-1F4460EB1A27}" destId="{EE9BE54A-48D2-43A6-AD4C-394C0EDDA292}" srcOrd="1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1B6C9225-503C-41E4-9158-62FBFBAFDB0C}" type="presOf" srcId="{9324F21A-CF22-404B-991C-F0FAD04F1E1A}" destId="{92BF821D-14E3-40BB-B3C5-212A94A9CA22}" srcOrd="1" destOrd="0" presId="urn:microsoft.com/office/officeart/2008/layout/HorizontalMultiLevelHierarchy"/>
    <dgm:cxn modelId="{71F76ABA-AB59-4B4F-9DA7-1E6DC8A8A339}" type="presOf" srcId="{346E9DC4-0947-473F-AED9-9AECED92978F}" destId="{D23E054D-0742-441B-9D09-9EB576968A6E}" srcOrd="1" destOrd="0" presId="urn:microsoft.com/office/officeart/2008/layout/HorizontalMultiLevelHierarchy"/>
    <dgm:cxn modelId="{8224CEE0-621D-4FAF-AA79-7538D8C25612}" type="presOf" srcId="{F68F9F1A-A0AC-4627-BB76-A21CB9C16ACA}" destId="{EE8B77DA-77C5-46AD-80A2-BD307CFE9F0A}" srcOrd="0" destOrd="0" presId="urn:microsoft.com/office/officeart/2008/layout/HorizontalMultiLevelHierarchy"/>
    <dgm:cxn modelId="{96549FE7-F0C7-4558-96FF-F9716340BFB4}" type="presOf" srcId="{00360BBF-6709-42DA-A6DE-B8193ABE792F}" destId="{D1C52863-34A6-4E04-9740-6E0567681A8F}" srcOrd="0" destOrd="0" presId="urn:microsoft.com/office/officeart/2008/layout/HorizontalMultiLevelHierarchy"/>
    <dgm:cxn modelId="{FE58E4AB-F3D6-4C1B-A7A3-DC9076D2A787}" type="presOf" srcId="{F2167233-387A-4C2A-92FA-201B800AF2E5}" destId="{25CF5DCC-0AE9-4D09-ABC1-8BE4D97FDFCB}" srcOrd="0" destOrd="0" presId="urn:microsoft.com/office/officeart/2008/layout/HorizontalMultiLevelHierarchy"/>
    <dgm:cxn modelId="{F7C27DDF-1C57-4E93-AF27-A09FD01F9288}" type="presOf" srcId="{F68F9F1A-A0AC-4627-BB76-A21CB9C16ACA}" destId="{7E8E6685-0078-4B86-BC52-3A0FBAF76686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AE6FF07E-5DC3-4AA3-8BD3-2DD43382AB90}" type="presOf" srcId="{DA59984A-EA45-43D5-8622-7135015E39DC}" destId="{A288E7CD-845A-4B30-8D9E-0FCFF4059FF8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9C571C55-2E40-4B68-A1EE-CCD731866A33}" type="presParOf" srcId="{25DAE38A-FD8C-46C3-B34D-A50FB369E7DF}" destId="{CB26C9DD-3124-450D-81B6-4B010B30C520}" srcOrd="0" destOrd="0" presId="urn:microsoft.com/office/officeart/2008/layout/HorizontalMultiLevelHierarchy"/>
    <dgm:cxn modelId="{B3456B70-4E79-4331-A14C-6A17EAF5DE1D}" type="presParOf" srcId="{CB26C9DD-3124-450D-81B6-4B010B30C520}" destId="{D1C52863-34A6-4E04-9740-6E0567681A8F}" srcOrd="0" destOrd="0" presId="urn:microsoft.com/office/officeart/2008/layout/HorizontalMultiLevelHierarchy"/>
    <dgm:cxn modelId="{5BCADE12-393E-4E3E-AF02-4F5B0FEC05E4}" type="presParOf" srcId="{CB26C9DD-3124-450D-81B6-4B010B30C520}" destId="{CFBE3A7D-7CD3-413D-AA64-9100FA79E8D0}" srcOrd="1" destOrd="0" presId="urn:microsoft.com/office/officeart/2008/layout/HorizontalMultiLevelHierarchy"/>
    <dgm:cxn modelId="{535486B4-F115-4100-8925-B5D6B1FDF27E}" type="presParOf" srcId="{CFBE3A7D-7CD3-413D-AA64-9100FA79E8D0}" destId="{25CF5DCC-0AE9-4D09-ABC1-8BE4D97FDFCB}" srcOrd="0" destOrd="0" presId="urn:microsoft.com/office/officeart/2008/layout/HorizontalMultiLevelHierarchy"/>
    <dgm:cxn modelId="{3F7FDF05-D226-425D-A689-25FCF13D1EB4}" type="presParOf" srcId="{25CF5DCC-0AE9-4D09-ABC1-8BE4D97FDFCB}" destId="{61AA8207-A6A4-4905-9FD1-93C90724B340}" srcOrd="0" destOrd="0" presId="urn:microsoft.com/office/officeart/2008/layout/HorizontalMultiLevelHierarchy"/>
    <dgm:cxn modelId="{F422689A-C364-4B30-B61F-05C160A7C098}" type="presParOf" srcId="{CFBE3A7D-7CD3-413D-AA64-9100FA79E8D0}" destId="{E4E2AF43-D45C-43E2-8E5A-8B4F8328AA50}" srcOrd="1" destOrd="0" presId="urn:microsoft.com/office/officeart/2008/layout/HorizontalMultiLevelHierarchy"/>
    <dgm:cxn modelId="{AAF7D9E2-B6AB-4947-8947-9A667DFD506D}" type="presParOf" srcId="{E4E2AF43-D45C-43E2-8E5A-8B4F8328AA50}" destId="{AD67EDBF-32B4-495C-A262-4812FBE80932}" srcOrd="0" destOrd="0" presId="urn:microsoft.com/office/officeart/2008/layout/HorizontalMultiLevelHierarchy"/>
    <dgm:cxn modelId="{38BC1F33-9814-4ECC-8378-726DCB9EE1A4}" type="presParOf" srcId="{E4E2AF43-D45C-43E2-8E5A-8B4F8328AA50}" destId="{BD88E36A-E711-4840-AED6-01651340FCD0}" srcOrd="1" destOrd="0" presId="urn:microsoft.com/office/officeart/2008/layout/HorizontalMultiLevelHierarchy"/>
    <dgm:cxn modelId="{E354901E-6330-466C-A068-F38E41030C30}" type="presParOf" srcId="{CFBE3A7D-7CD3-413D-AA64-9100FA79E8D0}" destId="{F1903401-CDA9-4777-A04C-F19A89F110A0}" srcOrd="2" destOrd="0" presId="urn:microsoft.com/office/officeart/2008/layout/HorizontalMultiLevelHierarchy"/>
    <dgm:cxn modelId="{B9650AFF-2058-4964-AA89-49E5B6446FCA}" type="presParOf" srcId="{F1903401-CDA9-4777-A04C-F19A89F110A0}" destId="{D23E054D-0742-441B-9D09-9EB576968A6E}" srcOrd="0" destOrd="0" presId="urn:microsoft.com/office/officeart/2008/layout/HorizontalMultiLevelHierarchy"/>
    <dgm:cxn modelId="{11FE6D13-412D-4C05-BF34-79363F3BC0B2}" type="presParOf" srcId="{CFBE3A7D-7CD3-413D-AA64-9100FA79E8D0}" destId="{145ADC9F-A830-493F-9981-28A949B5D57E}" srcOrd="3" destOrd="0" presId="urn:microsoft.com/office/officeart/2008/layout/HorizontalMultiLevelHierarchy"/>
    <dgm:cxn modelId="{9A6D145F-7676-414D-8ED7-9DAAD4F48D95}" type="presParOf" srcId="{145ADC9F-A830-493F-9981-28A949B5D57E}" destId="{A288E7CD-845A-4B30-8D9E-0FCFF4059FF8}" srcOrd="0" destOrd="0" presId="urn:microsoft.com/office/officeart/2008/layout/HorizontalMultiLevelHierarchy"/>
    <dgm:cxn modelId="{C23E70CE-1250-4BB3-A539-92FE77635C28}" type="presParOf" srcId="{145ADC9F-A830-493F-9981-28A949B5D57E}" destId="{8AF56EA1-EF0C-41F7-A64B-4E0DC746E609}" srcOrd="1" destOrd="0" presId="urn:microsoft.com/office/officeart/2008/layout/HorizontalMultiLevelHierarchy"/>
    <dgm:cxn modelId="{AB455ADD-55B3-48CC-9471-B183DB7880C4}" type="presParOf" srcId="{CFBE3A7D-7CD3-413D-AA64-9100FA79E8D0}" destId="{531482B3-13DA-4E77-8EF9-7A508768A321}" srcOrd="4" destOrd="0" presId="urn:microsoft.com/office/officeart/2008/layout/HorizontalMultiLevelHierarchy"/>
    <dgm:cxn modelId="{FE0CDB41-C641-4807-94A2-AA2A70A4DCBF}" type="presParOf" srcId="{531482B3-13DA-4E77-8EF9-7A508768A321}" destId="{92BF821D-14E3-40BB-B3C5-212A94A9CA22}" srcOrd="0" destOrd="0" presId="urn:microsoft.com/office/officeart/2008/layout/HorizontalMultiLevelHierarchy"/>
    <dgm:cxn modelId="{65D68DB0-265C-48EC-B79D-4911D5AC5168}" type="presParOf" srcId="{CFBE3A7D-7CD3-413D-AA64-9100FA79E8D0}" destId="{CB322892-7746-46FA-9A5A-A13AAAB16AEB}" srcOrd="5" destOrd="0" presId="urn:microsoft.com/office/officeart/2008/layout/HorizontalMultiLevelHierarchy"/>
    <dgm:cxn modelId="{839FBA05-5BF0-40EA-B0C6-40ECD29184ED}" type="presParOf" srcId="{CB322892-7746-46FA-9A5A-A13AAAB16AEB}" destId="{573F9BF2-AC82-43FC-A361-118085DB3D65}" srcOrd="0" destOrd="0" presId="urn:microsoft.com/office/officeart/2008/layout/HorizontalMultiLevelHierarchy"/>
    <dgm:cxn modelId="{324A7480-EBAD-4FEE-92C0-2891FEEFA6E8}" type="presParOf" srcId="{CB322892-7746-46FA-9A5A-A13AAAB16AEB}" destId="{83F1B72F-BD92-4E4B-8B73-2DBC7440818F}" srcOrd="1" destOrd="0" presId="urn:microsoft.com/office/officeart/2008/layout/HorizontalMultiLevelHierarchy"/>
    <dgm:cxn modelId="{13593FC1-2B1A-4842-BB93-04258FDA1943}" type="presParOf" srcId="{CFBE3A7D-7CD3-413D-AA64-9100FA79E8D0}" destId="{EE8B77DA-77C5-46AD-80A2-BD307CFE9F0A}" srcOrd="6" destOrd="0" presId="urn:microsoft.com/office/officeart/2008/layout/HorizontalMultiLevelHierarchy"/>
    <dgm:cxn modelId="{6AB581E6-C703-4763-8D86-FF0F62C67B60}" type="presParOf" srcId="{EE8B77DA-77C5-46AD-80A2-BD307CFE9F0A}" destId="{7E8E6685-0078-4B86-BC52-3A0FBAF76686}" srcOrd="0" destOrd="0" presId="urn:microsoft.com/office/officeart/2008/layout/HorizontalMultiLevelHierarchy"/>
    <dgm:cxn modelId="{E7F58888-24C6-4E0F-84F8-C12C3AD27A5C}" type="presParOf" srcId="{CFBE3A7D-7CD3-413D-AA64-9100FA79E8D0}" destId="{4C9B0C12-D40F-4085-B321-C72DDFDB9D14}" srcOrd="7" destOrd="0" presId="urn:microsoft.com/office/officeart/2008/layout/HorizontalMultiLevelHierarchy"/>
    <dgm:cxn modelId="{5377F3B4-DE66-4D58-843C-125D3A03461A}" type="presParOf" srcId="{4C9B0C12-D40F-4085-B321-C72DDFDB9D14}" destId="{B2DE3A8A-BA09-499F-9C72-0630724E4538}" srcOrd="0" destOrd="0" presId="urn:microsoft.com/office/officeart/2008/layout/HorizontalMultiLevelHierarchy"/>
    <dgm:cxn modelId="{F0F27CBD-BE60-4083-8F54-84B5B7FCE232}" type="presParOf" srcId="{4C9B0C12-D40F-4085-B321-C72DDFDB9D14}" destId="{225055FE-8B42-4143-ADD3-8E6B554691DD}" srcOrd="1" destOrd="0" presId="urn:microsoft.com/office/officeart/2008/layout/HorizontalMultiLevelHierarchy"/>
    <dgm:cxn modelId="{CF1FEF63-CD43-4DAF-BD26-E8692BB457F8}" type="presParOf" srcId="{CFBE3A7D-7CD3-413D-AA64-9100FA79E8D0}" destId="{69201674-1235-4FA7-9CBC-B675F6713E38}" srcOrd="8" destOrd="0" presId="urn:microsoft.com/office/officeart/2008/layout/HorizontalMultiLevelHierarchy"/>
    <dgm:cxn modelId="{DFD2C6DE-5C41-4BCA-BCFA-7033AF10145C}" type="presParOf" srcId="{69201674-1235-4FA7-9CBC-B675F6713E38}" destId="{EE9BE54A-48D2-43A6-AD4C-394C0EDDA292}" srcOrd="0" destOrd="0" presId="urn:microsoft.com/office/officeart/2008/layout/HorizontalMultiLevelHierarchy"/>
    <dgm:cxn modelId="{B12A166B-FE0D-4E31-BAC5-179DF3625C8C}" type="presParOf" srcId="{CFBE3A7D-7CD3-413D-AA64-9100FA79E8D0}" destId="{991F253B-0E4F-40EA-A604-E0113D6B712C}" srcOrd="9" destOrd="0" presId="urn:microsoft.com/office/officeart/2008/layout/HorizontalMultiLevelHierarchy"/>
    <dgm:cxn modelId="{21B0E60A-602B-4775-B98C-B7FD84C00088}" type="presParOf" srcId="{991F253B-0E4F-40EA-A604-E0113D6B712C}" destId="{94F14A6F-3CD0-4A17-88D3-6F4D0EB2D4E6}" srcOrd="0" destOrd="0" presId="urn:microsoft.com/office/officeart/2008/layout/HorizontalMultiLevelHierarchy"/>
    <dgm:cxn modelId="{F85C9136-16EE-4407-9F56-AD5F87B992BE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Средства из осталих извора </a:t>
          </a:r>
          <a:r>
            <a:rPr lang="sr-Cyrl-RS" sz="1200" dirty="0" smtClean="0">
              <a:solidFill>
                <a:schemeClr val="bg1"/>
              </a:solidFill>
            </a:rPr>
            <a:t>27.95</a:t>
          </a:r>
          <a:r>
            <a:rPr lang="sr-Latn-RS" sz="1200" dirty="0" smtClean="0"/>
            <a:t>0</a:t>
          </a:r>
          <a:r>
            <a:rPr lang="sr-Cyrl-RS" sz="1200" dirty="0" smtClean="0"/>
            <a:t>.000</a:t>
          </a:r>
          <a:endParaRPr lang="en-US" sz="12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sr-Cyrl-RS" sz="1200" dirty="0"/>
            <a:t>Средства из буџета општине </a:t>
          </a:r>
          <a:r>
            <a:rPr lang="en-GB" sz="1200" dirty="0" smtClean="0"/>
            <a:t>1.</a:t>
          </a:r>
          <a:r>
            <a:rPr lang="sr-Cyrl-RS" sz="1200" dirty="0" smtClean="0"/>
            <a:t>070</a:t>
          </a:r>
          <a:r>
            <a:rPr lang="en-GB" sz="1200" dirty="0" smtClean="0"/>
            <a:t>.</a:t>
          </a:r>
          <a:r>
            <a:rPr lang="sr-Cyrl-RS" sz="1200" dirty="0" smtClean="0"/>
            <a:t>007</a:t>
          </a:r>
          <a:r>
            <a:rPr lang="en-GB" sz="1200" dirty="0" smtClean="0"/>
            <a:t>.</a:t>
          </a:r>
          <a:r>
            <a:rPr lang="sr-Cyrl-RS" sz="1200" dirty="0" smtClean="0"/>
            <a:t>000</a:t>
          </a:r>
          <a:endParaRPr lang="en-US" sz="1200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sz="1200" dirty="0"/>
            <a:t>Пренета средства из ранијих година</a:t>
          </a:r>
          <a:r>
            <a:rPr lang="sr-Cyrl-RS" sz="1200" dirty="0">
              <a:solidFill>
                <a:srgbClr val="FF0000"/>
              </a:solidFill>
            </a:rPr>
            <a:t> </a:t>
          </a:r>
          <a:r>
            <a:rPr lang="sr-Cyrl-RS" sz="1200" dirty="0" smtClean="0">
              <a:solidFill>
                <a:schemeClr val="bg1"/>
              </a:solidFill>
            </a:rPr>
            <a:t>31.470.</a:t>
          </a:r>
          <a:r>
            <a:rPr lang="sr-Latn-RS" sz="1200" dirty="0" smtClean="0">
              <a:solidFill>
                <a:schemeClr val="bg1"/>
              </a:solidFill>
            </a:rPr>
            <a:t>000</a:t>
          </a:r>
          <a:endParaRPr lang="en-US" sz="1200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92D050"/>
        </a:solidFill>
      </dgm:spPr>
      <dgm:t>
        <a:bodyPr/>
        <a:lstStyle/>
        <a:p>
          <a:r>
            <a:rPr lang="sr-Cyrl-RS" sz="1200" dirty="0"/>
            <a:t>Укупан буџет  општине  </a:t>
          </a:r>
          <a:r>
            <a:rPr lang="sr-Cyrl-RS" sz="1200" b="0" dirty="0" smtClean="0"/>
            <a:t>1.129.427.220</a:t>
          </a:r>
          <a:endParaRPr lang="en-US" sz="1200" b="0" dirty="0">
            <a:solidFill>
              <a:srgbClr val="FF0000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10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27418" custScaleY="98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20163" custScaleY="78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400" b="1" dirty="0"/>
            <a:t>Порески приходи</a:t>
          </a:r>
          <a:endParaRPr lang="en-US" sz="1400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заузврат.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400" b="1" dirty="0"/>
            <a:t>Донације и трансфери</a:t>
          </a:r>
          <a:endParaRPr lang="en-US" sz="1400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400" b="1" dirty="0"/>
            <a:t>Непорески приходи</a:t>
          </a:r>
          <a:endParaRPr lang="en-US" sz="1400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коришћења уговорних или законских одредби (казне и пенали).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400" b="1" dirty="0"/>
            <a:t>Примања од продаје нефинансијске имовине</a:t>
          </a:r>
          <a:endParaRPr lang="en-US" sz="1400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</a:t>
          </a:r>
          <a:r>
            <a:rPr lang="sr-Cyrl-RS" sz="1400" kern="1200" dirty="0">
              <a:solidFill>
                <a:srgbClr val="4472C4">
                  <a:lumMod val="40000"/>
                  <a:lumOff val="60000"/>
                </a:srgbClr>
              </a:solidFill>
              <a:latin typeface="Calibri" panose="020F0502020204030204"/>
              <a:ea typeface="+mn-ea"/>
              <a:cs typeface="+mn-cs"/>
            </a:rPr>
            <a:t>власништву општине.</a:t>
          </a:r>
          <a:endParaRPr lang="en-US" sz="1400" kern="1200" dirty="0">
            <a:solidFill>
              <a:srgbClr val="4472C4">
                <a:lumMod val="40000"/>
                <a:lumOff val="6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400" b="1" dirty="0"/>
            <a:t>Примања од задуживања и  продаје финансијске имовине</a:t>
          </a:r>
          <a:endParaRPr lang="en-US" sz="1400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</a:t>
          </a:r>
          <a:r>
            <a:rPr lang="sr-Cyrl-RS" sz="1400" b="0" i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земљи у корист општине. Примања од продаје финансијске имовине  представљају приливе по основу продаје домаћих акција и осталог капитала у корист општине.</a:t>
          </a:r>
          <a:endParaRPr lang="en-US" sz="1400" b="0" i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400" b="1" dirty="0"/>
            <a:t>Пренета средства из ранијих година</a:t>
          </a:r>
          <a:endParaRPr lang="en-US" sz="1400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9BF5B290-F05D-E348-A65B-320991B68A15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сврхе).</a:t>
          </a:r>
          <a:endParaRPr lang="en-US" sz="1400" dirty="0"/>
        </a:p>
      </dgm:t>
    </dgm:pt>
    <dgm:pt modelId="{62859D0B-894A-A443-83C3-49C7D119059D}" type="parTrans" cxnId="{17F7C43C-B89B-1C45-A5F4-3650F9E6D00D}">
      <dgm:prSet/>
      <dgm:spPr/>
      <dgm:t>
        <a:bodyPr/>
        <a:lstStyle/>
        <a:p>
          <a:endParaRPr lang="en-GB"/>
        </a:p>
      </dgm:t>
    </dgm:pt>
    <dgm:pt modelId="{D67C9BD0-4CB4-114E-9295-BB40BAA983DE}" type="sibTrans" cxnId="{17F7C43C-B89B-1C45-A5F4-3650F9E6D00D}">
      <dgm:prSet/>
      <dgm:spPr/>
      <dgm:t>
        <a:bodyPr/>
        <a:lstStyle/>
        <a:p>
          <a:endParaRPr lang="en-GB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 custScaleX="1081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 custScaleX="103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ED36F3F-1036-46BF-B161-E2DF12D3DE49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15F89EA-ED00-4FA2-833B-C468A17C77B1}" type="presOf" srcId="{0C844461-76DE-4FEA-A87D-23440AD6FC2E}" destId="{C6144CDB-22C1-4337-9F95-C3A522A707D1}" srcOrd="0" destOrd="0" presId="urn:diagrams.loki3.com/BracketList"/>
    <dgm:cxn modelId="{251C8748-D7D4-4EEA-9063-7D96C4DC6F5C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1F4D2793-BD6E-4E71-BAB4-D6D0DEF19BD8}" type="presOf" srcId="{FE2BA0E8-81AC-463B-B498-EF464F5BCE06}" destId="{9893D59A-7FEC-486D-89C4-D28135F6121C}" srcOrd="0" destOrd="0" presId="urn:diagrams.loki3.com/BracketList"/>
    <dgm:cxn modelId="{281914F4-D8BC-495E-956B-3246AF2EC200}" type="presOf" srcId="{28888755-727E-436B-B2F2-DA7896544A65}" destId="{9312B733-3AEB-49F6-8245-08553BA2949B}" srcOrd="0" destOrd="0" presId="urn:diagrams.loki3.com/BracketList"/>
    <dgm:cxn modelId="{D9B9A5A4-110B-45CC-94E0-BB7998BBACA2}" type="presOf" srcId="{4B4A2A45-FFA7-47F5-A99D-A2DFD7698107}" destId="{9A05939C-6B40-4C32-897A-4A6DC3E71E5B}" srcOrd="0" destOrd="0" presId="urn:diagrams.loki3.com/BracketList"/>
    <dgm:cxn modelId="{6EE0C07B-471C-1447-9CD8-A418EEFCD055}" type="presOf" srcId="{9BF5B290-F05D-E348-A65B-320991B68A15}" destId="{C6BA9D27-2D60-4BA7-98A9-E18E57FDB6CB}" srcOrd="0" destOrd="1" presId="urn:diagrams.loki3.com/BracketList"/>
    <dgm:cxn modelId="{DFBD7A21-0954-4B7F-903E-719597804F28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BFB5925-EDE0-45E3-91ED-A6C1C76B091F}" type="presOf" srcId="{EEA47F19-311D-44B3-AAA4-35C98BD4844B}" destId="{EFEB1020-9C17-48DC-BBE0-54FA743F9F7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8120EF99-E00F-4494-BFCA-8749C1115436}" type="presOf" srcId="{E055884F-7426-4921-A0E5-9CA56A76B49A}" destId="{CCB8139E-CA19-491D-9FCD-6BF28923C725}" srcOrd="0" destOrd="0" presId="urn:diagrams.loki3.com/BracketList"/>
    <dgm:cxn modelId="{823A3D95-6E18-4348-AF5D-F5A67ED1D5F5}" type="presOf" srcId="{E1AD8724-28DC-48C5-B75E-B0D1F33E6279}" destId="{939B76D1-BB33-4E50-9ECD-839FB5787B95}" srcOrd="0" destOrd="0" presId="urn:diagrams.loki3.com/BracketList"/>
    <dgm:cxn modelId="{D180D9DF-1134-4034-82CB-2A5DE44386F2}" type="presOf" srcId="{E1B79EE1-1157-4302-AB0B-8FEDC81165FD}" destId="{F40D94EA-52E0-4740-A924-EAF350BDF213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17F7C43C-B89B-1C45-A5F4-3650F9E6D00D}" srcId="{E1B79EE1-1157-4302-AB0B-8FEDC81165FD}" destId="{9BF5B290-F05D-E348-A65B-320991B68A15}" srcOrd="1" destOrd="0" parTransId="{62859D0B-894A-A443-83C3-49C7D119059D}" sibTransId="{D67C9BD0-4CB4-114E-9295-BB40BAA983DE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9B8D35F-AF1C-4B87-9F0F-C836A969D035}" type="presOf" srcId="{92FD0664-EE76-4121-BE7B-68FC1EE5F4D7}" destId="{C6BA9D27-2D60-4BA7-98A9-E18E57FDB6CB}" srcOrd="0" destOrd="0" presId="urn:diagrams.loki3.com/BracketList"/>
    <dgm:cxn modelId="{8DF7604E-D30B-4D29-A714-BF4C67282722}" type="presOf" srcId="{D45E583C-4AAD-40D2-9D24-9A0A68141567}" destId="{7BB6658A-32E0-42C7-B82A-240BF45CF27D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7765B4B-3A56-44DA-A61A-BC91C1B2CD92}" type="presParOf" srcId="{EFEB1020-9C17-48DC-BBE0-54FA743F9F75}" destId="{98695426-23ED-40C0-90A1-2BB445DEBC64}" srcOrd="0" destOrd="0" presId="urn:diagrams.loki3.com/BracketList"/>
    <dgm:cxn modelId="{650939A6-4DCE-4ADE-8427-581667267FF1}" type="presParOf" srcId="{98695426-23ED-40C0-90A1-2BB445DEBC64}" destId="{C6144CDB-22C1-4337-9F95-C3A522A707D1}" srcOrd="0" destOrd="0" presId="urn:diagrams.loki3.com/BracketList"/>
    <dgm:cxn modelId="{F1F46CE7-FD58-4A44-AEB3-B7CF9016B3FE}" type="presParOf" srcId="{98695426-23ED-40C0-90A1-2BB445DEBC64}" destId="{02385D1D-92EB-445D-B736-940004751C79}" srcOrd="1" destOrd="0" presId="urn:diagrams.loki3.com/BracketList"/>
    <dgm:cxn modelId="{BA7D6B3B-5D9E-4C81-B55B-17C7FF656DD1}" type="presParOf" srcId="{98695426-23ED-40C0-90A1-2BB445DEBC64}" destId="{99D36636-E395-439F-A79A-29C0BFB6F7E4}" srcOrd="2" destOrd="0" presId="urn:diagrams.loki3.com/BracketList"/>
    <dgm:cxn modelId="{DD0BCBFF-BBEC-4842-8BD0-69E0482A8A5D}" type="presParOf" srcId="{98695426-23ED-40C0-90A1-2BB445DEBC64}" destId="{7BB6658A-32E0-42C7-B82A-240BF45CF27D}" srcOrd="3" destOrd="0" presId="urn:diagrams.loki3.com/BracketList"/>
    <dgm:cxn modelId="{4964A35B-6C40-40AD-B7B1-5D2E89D5DA80}" type="presParOf" srcId="{EFEB1020-9C17-48DC-BBE0-54FA743F9F75}" destId="{5B3CB043-7A92-47E9-A4C4-39EC715F2552}" srcOrd="1" destOrd="0" presId="urn:diagrams.loki3.com/BracketList"/>
    <dgm:cxn modelId="{889255DA-5A06-49AC-A4DE-274F698CE31F}" type="presParOf" srcId="{EFEB1020-9C17-48DC-BBE0-54FA743F9F75}" destId="{D9DF5E9A-39D4-44B7-A326-58B07A05D91E}" srcOrd="2" destOrd="0" presId="urn:diagrams.loki3.com/BracketList"/>
    <dgm:cxn modelId="{66616344-0F81-4C8B-A612-62ABB18E35B2}" type="presParOf" srcId="{D9DF5E9A-39D4-44B7-A326-58B07A05D91E}" destId="{F40D94EA-52E0-4740-A924-EAF350BDF213}" srcOrd="0" destOrd="0" presId="urn:diagrams.loki3.com/BracketList"/>
    <dgm:cxn modelId="{966417CE-B4CC-43EB-BD9C-FAA413F07783}" type="presParOf" srcId="{D9DF5E9A-39D4-44B7-A326-58B07A05D91E}" destId="{0E930D30-96BC-4D43-B65A-EE88C46DBE48}" srcOrd="1" destOrd="0" presId="urn:diagrams.loki3.com/BracketList"/>
    <dgm:cxn modelId="{184456A8-0DCB-410C-8333-1C4A825EB6CF}" type="presParOf" srcId="{D9DF5E9A-39D4-44B7-A326-58B07A05D91E}" destId="{5831BF15-ED1F-4BD5-857B-18B8E573D9AB}" srcOrd="2" destOrd="0" presId="urn:diagrams.loki3.com/BracketList"/>
    <dgm:cxn modelId="{FF00F67A-0B7D-42A4-9138-641F29DDB4E6}" type="presParOf" srcId="{D9DF5E9A-39D4-44B7-A326-58B07A05D91E}" destId="{C6BA9D27-2D60-4BA7-98A9-E18E57FDB6CB}" srcOrd="3" destOrd="0" presId="urn:diagrams.loki3.com/BracketList"/>
    <dgm:cxn modelId="{F02F1A56-B00E-496F-99C9-16B2EBC52F2A}" type="presParOf" srcId="{EFEB1020-9C17-48DC-BBE0-54FA743F9F75}" destId="{5A002753-9FCA-4DC5-B8A6-1F7632BDDE58}" srcOrd="3" destOrd="0" presId="urn:diagrams.loki3.com/BracketList"/>
    <dgm:cxn modelId="{BF142181-0E78-47F3-89D0-CB77D521E800}" type="presParOf" srcId="{EFEB1020-9C17-48DC-BBE0-54FA743F9F75}" destId="{9709DCCB-B8A8-47BC-A303-F9EC41DA889E}" srcOrd="4" destOrd="0" presId="urn:diagrams.loki3.com/BracketList"/>
    <dgm:cxn modelId="{01633639-78E8-48DA-9DC6-A697796EC268}" type="presParOf" srcId="{9709DCCB-B8A8-47BC-A303-F9EC41DA889E}" destId="{CCB8139E-CA19-491D-9FCD-6BF28923C725}" srcOrd="0" destOrd="0" presId="urn:diagrams.loki3.com/BracketList"/>
    <dgm:cxn modelId="{DF0129F7-97D3-4359-A40A-95D1ECFD9965}" type="presParOf" srcId="{9709DCCB-B8A8-47BC-A303-F9EC41DA889E}" destId="{14D1633C-A097-4A5A-8269-B04E98857E56}" srcOrd="1" destOrd="0" presId="urn:diagrams.loki3.com/BracketList"/>
    <dgm:cxn modelId="{93CFFC9F-AE55-44B4-86EC-5A84B1045DD9}" type="presParOf" srcId="{9709DCCB-B8A8-47BC-A303-F9EC41DA889E}" destId="{82B38D6F-2AA7-4339-A71D-28AA55699178}" srcOrd="2" destOrd="0" presId="urn:diagrams.loki3.com/BracketList"/>
    <dgm:cxn modelId="{6D011252-ED7E-4AD6-AD0F-BFA3CBA89E7B}" type="presParOf" srcId="{9709DCCB-B8A8-47BC-A303-F9EC41DA889E}" destId="{FFFD7BD8-195B-4FA4-9414-4F4C582F5570}" srcOrd="3" destOrd="0" presId="urn:diagrams.loki3.com/BracketList"/>
    <dgm:cxn modelId="{5BEA2EA7-A0B5-435C-9DE9-5FEB8B7DDE10}" type="presParOf" srcId="{EFEB1020-9C17-48DC-BBE0-54FA743F9F75}" destId="{D3A122A3-FC4C-4845-B4FF-0E74CF3D50D3}" srcOrd="5" destOrd="0" presId="urn:diagrams.loki3.com/BracketList"/>
    <dgm:cxn modelId="{00BC571F-8C88-440A-8B54-11BB4872DC98}" type="presParOf" srcId="{EFEB1020-9C17-48DC-BBE0-54FA743F9F75}" destId="{CCB5FDA4-BEC8-4CA1-835A-2A3BEEBEC456}" srcOrd="6" destOrd="0" presId="urn:diagrams.loki3.com/BracketList"/>
    <dgm:cxn modelId="{9301E3C0-435D-45C5-82F4-4B23E48CEE94}" type="presParOf" srcId="{CCB5FDA4-BEC8-4CA1-835A-2A3BEEBEC456}" destId="{9312B733-3AEB-49F6-8245-08553BA2949B}" srcOrd="0" destOrd="0" presId="urn:diagrams.loki3.com/BracketList"/>
    <dgm:cxn modelId="{3A51EEA8-A88D-453E-9F39-56E162C27441}" type="presParOf" srcId="{CCB5FDA4-BEC8-4CA1-835A-2A3BEEBEC456}" destId="{435AB433-2559-485A-A03D-C32F36288071}" srcOrd="1" destOrd="0" presId="urn:diagrams.loki3.com/BracketList"/>
    <dgm:cxn modelId="{987E1745-439A-4053-B59B-62C6F2641425}" type="presParOf" srcId="{CCB5FDA4-BEC8-4CA1-835A-2A3BEEBEC456}" destId="{C13B9160-72D5-46E0-A1C0-91E8634DFAE2}" srcOrd="2" destOrd="0" presId="urn:diagrams.loki3.com/BracketList"/>
    <dgm:cxn modelId="{32D17587-4C1E-4A75-A957-7048770D8765}" type="presParOf" srcId="{CCB5FDA4-BEC8-4CA1-835A-2A3BEEBEC456}" destId="{9893D59A-7FEC-486D-89C4-D28135F6121C}" srcOrd="3" destOrd="0" presId="urn:diagrams.loki3.com/BracketList"/>
    <dgm:cxn modelId="{63FBC207-995C-4A06-8C8E-EFECB1D3D019}" type="presParOf" srcId="{EFEB1020-9C17-48DC-BBE0-54FA743F9F75}" destId="{A421D242-ABBF-45EB-97FD-83930430328F}" srcOrd="7" destOrd="0" presId="urn:diagrams.loki3.com/BracketList"/>
    <dgm:cxn modelId="{893595AA-F8BA-4BCE-BB5A-2C6457A713CF}" type="presParOf" srcId="{EFEB1020-9C17-48DC-BBE0-54FA743F9F75}" destId="{F0DED400-B200-4EA2-AB34-CCFF58E07A6E}" srcOrd="8" destOrd="0" presId="urn:diagrams.loki3.com/BracketList"/>
    <dgm:cxn modelId="{490AC940-4812-4E88-A527-688EBE51BCA3}" type="presParOf" srcId="{F0DED400-B200-4EA2-AB34-CCFF58E07A6E}" destId="{EFAACCF6-3A6A-4536-89B0-F0A7C44F6BE1}" srcOrd="0" destOrd="0" presId="urn:diagrams.loki3.com/BracketList"/>
    <dgm:cxn modelId="{5CAB86FB-5842-4306-A275-37A2A9C4BE39}" type="presParOf" srcId="{F0DED400-B200-4EA2-AB34-CCFF58E07A6E}" destId="{6497CA82-45EE-4BD1-AEB4-CC3961FBFB74}" srcOrd="1" destOrd="0" presId="urn:diagrams.loki3.com/BracketList"/>
    <dgm:cxn modelId="{65F48182-66D2-4DD0-8B05-404C6DAE41FE}" type="presParOf" srcId="{F0DED400-B200-4EA2-AB34-CCFF58E07A6E}" destId="{CD7548DD-1E84-4DA7-B1D0-28F3E4EBFF82}" srcOrd="2" destOrd="0" presId="urn:diagrams.loki3.com/BracketList"/>
    <dgm:cxn modelId="{6E0FF432-AEFC-48D9-B985-9561BA0B8055}" type="presParOf" srcId="{F0DED400-B200-4EA2-AB34-CCFF58E07A6E}" destId="{9A05939C-6B40-4C32-897A-4A6DC3E71E5B}" srcOrd="3" destOrd="0" presId="urn:diagrams.loki3.com/BracketList"/>
    <dgm:cxn modelId="{EF62CBB2-2B7B-41BB-8F35-343260135FB5}" type="presParOf" srcId="{EFEB1020-9C17-48DC-BBE0-54FA743F9F75}" destId="{569EA799-9807-4770-B698-79D3EF79120B}" srcOrd="9" destOrd="0" presId="urn:diagrams.loki3.com/BracketList"/>
    <dgm:cxn modelId="{F4ED7469-70B0-48E9-BF3F-5A034A7C37CC}" type="presParOf" srcId="{EFEB1020-9C17-48DC-BBE0-54FA743F9F75}" destId="{2B991069-479A-498A-AF83-5B33CD9F12C6}" srcOrd="10" destOrd="0" presId="urn:diagrams.loki3.com/BracketList"/>
    <dgm:cxn modelId="{C1A76106-A07D-4484-AE1E-15E1C2CE261B}" type="presParOf" srcId="{2B991069-479A-498A-AF83-5B33CD9F12C6}" destId="{939B76D1-BB33-4E50-9ECD-839FB5787B95}" srcOrd="0" destOrd="0" presId="urn:diagrams.loki3.com/BracketList"/>
    <dgm:cxn modelId="{5AF11D11-E81D-4713-80C8-BC9D36FFBD68}" type="presParOf" srcId="{2B991069-479A-498A-AF83-5B33CD9F12C6}" destId="{7845F59F-6101-48DE-ABCC-EC5351843F5B}" srcOrd="1" destOrd="0" presId="urn:diagrams.loki3.com/BracketList"/>
    <dgm:cxn modelId="{9C218860-E317-4ABA-89D1-A824BF633DBA}" type="presParOf" srcId="{2B991069-479A-498A-AF83-5B33CD9F12C6}" destId="{8DC06B04-AA78-4007-96F1-AC66800E204E}" srcOrd="2" destOrd="0" presId="urn:diagrams.loki3.com/BracketList"/>
    <dgm:cxn modelId="{89E6D793-9C9E-4883-9ED8-0E1645F7472D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sr-Cyrl-RS" dirty="0"/>
            <a:t>Укупни буџетски приходи и примања </a:t>
          </a:r>
          <a:r>
            <a:rPr lang="sr-Cyrl-RS" b="1" dirty="0" smtClean="0"/>
            <a:t>1.129.427.220</a:t>
          </a:r>
          <a:r>
            <a:rPr lang="sr-Cyrl-RS" dirty="0" smtClean="0"/>
            <a:t> 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Порески приходи  </a:t>
          </a:r>
          <a:r>
            <a:rPr lang="en-GB" dirty="0" smtClean="0"/>
            <a:t>676</a:t>
          </a:r>
          <a:r>
            <a:rPr lang="en-US" dirty="0" smtClean="0"/>
            <a:t>.001.000</a:t>
          </a:r>
          <a:r>
            <a:rPr lang="sr-Cyrl-RS" dirty="0" smtClean="0"/>
            <a:t>    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Меморандумске ставке                     8.000.000</a:t>
          </a:r>
        </a:p>
        <a:p>
          <a:pPr algn="ctr"/>
          <a:r>
            <a:rPr lang="sr-Cyrl-RS" dirty="0" smtClean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Непорески приходи  </a:t>
          </a:r>
          <a:r>
            <a:rPr lang="en-GB" dirty="0" smtClean="0"/>
            <a:t>48</a:t>
          </a:r>
          <a:r>
            <a:rPr lang="en-US" dirty="0" smtClean="0"/>
            <a:t>.030.254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Приходи од продаје нефинансијске имовине  </a:t>
          </a:r>
          <a:r>
            <a:rPr lang="en-US" dirty="0" smtClean="0"/>
            <a:t>0.00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Трансфери </a:t>
          </a:r>
          <a:r>
            <a:rPr lang="en-GB" sz="1000" dirty="0" smtClean="0"/>
            <a:t>35</a:t>
          </a:r>
          <a:r>
            <a:rPr lang="sr-Cyrl-RS" sz="1000" dirty="0" smtClean="0"/>
            <a:t>3</a:t>
          </a:r>
          <a:r>
            <a:rPr lang="en-US" sz="1000" dirty="0" smtClean="0"/>
            <a:t>.</a:t>
          </a:r>
          <a:r>
            <a:rPr lang="sr-Cyrl-RS" sz="1000" dirty="0" smtClean="0"/>
            <a:t>675</a:t>
          </a:r>
          <a:r>
            <a:rPr lang="en-US" sz="1000" dirty="0" smtClean="0"/>
            <a:t>.</a:t>
          </a:r>
          <a:r>
            <a:rPr lang="sr-Cyrl-RS" sz="1000" dirty="0" smtClean="0"/>
            <a:t>746 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1EC92CF-0E79-416E-A0EA-EC36D7E96ACD}">
      <dgm:prSet/>
      <dgm:spPr/>
      <dgm:t>
        <a:bodyPr/>
        <a:lstStyle/>
        <a:p>
          <a:r>
            <a:rPr lang="sr-Cyrl-RS" dirty="0" smtClean="0"/>
            <a:t>Пренета </a:t>
          </a:r>
          <a:r>
            <a:rPr lang="sr-Cyrl-RS" dirty="0"/>
            <a:t>средства из </a:t>
          </a:r>
          <a:r>
            <a:rPr lang="sr-Cyrl-RS" dirty="0" smtClean="0"/>
            <a:t>ранијих </a:t>
          </a:r>
          <a:r>
            <a:rPr lang="sr-Cyrl-RS" dirty="0"/>
            <a:t>година </a:t>
          </a:r>
          <a:r>
            <a:rPr lang="en-GB" dirty="0" smtClean="0"/>
            <a:t>43</a:t>
          </a:r>
          <a:r>
            <a:rPr lang="en-US" dirty="0" smtClean="0"/>
            <a:t>.720.220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80564465-6808-492E-BF21-6F00128A4D21}" type="parTrans" cxnId="{A51D4D6F-53AE-4717-B904-CD84C2A6C28F}">
      <dgm:prSet/>
      <dgm:spPr/>
      <dgm:t>
        <a:bodyPr/>
        <a:lstStyle/>
        <a:p>
          <a:endParaRPr lang="en-US"/>
        </a:p>
      </dgm:t>
    </dgm:pt>
    <dgm:pt modelId="{DECB7D2D-661B-4DDB-8ADC-985FC5EBF5F2}" type="sibTrans" cxnId="{A51D4D6F-53AE-4717-B904-CD84C2A6C28F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76102-AA6B-4E95-AA39-4A6872A4ABC3}" type="pres">
      <dgm:prSet presAssocID="{A1EC92CF-0E79-416E-A0EA-EC36D7E96ACD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4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D4D6F-53AE-4717-B904-CD84C2A6C28F}" srcId="{43275D6C-D470-4E2E-96F8-239EECE5D634}" destId="{A1EC92CF-0E79-416E-A0EA-EC36D7E96ACD}" srcOrd="2" destOrd="0" parTransId="{80564465-6808-492E-BF21-6F00128A4D21}" sibTransId="{DECB7D2D-661B-4DDB-8ADC-985FC5EBF5F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352C831E-5F27-4CEA-B329-F961BC5C1E53}" srcId="{43275D6C-D470-4E2E-96F8-239EECE5D634}" destId="{40EF3D92-C4CB-4CBC-8AED-087234C53764}" srcOrd="4" destOrd="0" parTransId="{4FA9126D-361B-4DA5-854C-1DB4EE314D93}" sibTransId="{DCC66F39-0032-4915-A732-5C415659FF68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49DFF6DE-309F-432E-A00B-E132E2BD40E9}" type="presOf" srcId="{A1EC92CF-0E79-416E-A0EA-EC36D7E96ACD}" destId="{CA676102-AA6B-4E95-AA39-4A6872A4ABC3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3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3A2B8F78-3B7B-42C1-A607-F21C9C207B8C}" type="presParOf" srcId="{1FB746E2-D736-4446-8093-C865FE09A112}" destId="{CA676102-AA6B-4E95-AA39-4A6872A4ABC3}" srcOrd="3" destOrd="0" presId="urn:microsoft.com/office/officeart/2005/8/layout/radial3"/>
    <dgm:cxn modelId="{9B76058B-03D0-477D-ADAF-69F9BA416969}" type="presParOf" srcId="{1FB746E2-D736-4446-8093-C865FE09A112}" destId="{9DDE88A7-5745-4E4F-A7A8-F71A4DA0D5F2}" srcOrd="4" destOrd="0" presId="urn:microsoft.com/office/officeart/2005/8/layout/radial3"/>
    <dgm:cxn modelId="{BBA494C5-DF7A-463A-A778-D7424FE42FD1}" type="presParOf" srcId="{1FB746E2-D736-4446-8093-C865FE09A112}" destId="{72DE4213-15E1-4436-8045-C055E8A54EDE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 custScaleY="12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 custLinFactNeighborX="-6537" custLinFactNeighborY="3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5AEC324-71D0-499D-9882-7A058A26ACFC}" type="presOf" srcId="{EEA47F19-311D-44B3-AAA4-35C98BD4844B}" destId="{EFEB1020-9C17-48DC-BBE0-54FA743F9F75}" srcOrd="0" destOrd="0" presId="urn:diagrams.loki3.com/BracketList"/>
    <dgm:cxn modelId="{313379AD-AC69-41BE-81C0-E426F5535F2B}" type="presOf" srcId="{0C844461-76DE-4FEA-A87D-23440AD6FC2E}" destId="{C6144CDB-22C1-4337-9F95-C3A522A707D1}" srcOrd="0" destOrd="0" presId="urn:diagrams.loki3.com/BracketList"/>
    <dgm:cxn modelId="{8F0C8870-4490-4569-A4CA-61BBC8186C6B}" type="presOf" srcId="{423C6F79-8640-4D5E-8F7E-2B463BCF528C}" destId="{E8E0050D-5592-4FFB-BC24-07DF887B3DF2}" srcOrd="0" destOrd="0" presId="urn:diagrams.loki3.com/BracketList"/>
    <dgm:cxn modelId="{50681314-CFD2-4372-8B24-5F430D19C316}" type="presOf" srcId="{1BF4645B-0E25-4982-8755-C468FC62C39C}" destId="{320B77C6-F8A0-4CEB-8B55-79E4A1BAF9E9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52BA2749-1066-4551-AA14-525997651BE1}" type="presOf" srcId="{E1AD8724-28DC-48C5-B75E-B0D1F33E6279}" destId="{939B76D1-BB33-4E50-9ECD-839FB5787B9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CCFBB810-AFAB-4DB1-8996-5AD490C73DA3}" type="presOf" srcId="{4B4A2A45-FFA7-47F5-A99D-A2DFD7698107}" destId="{9A05939C-6B40-4C32-897A-4A6DC3E71E5B}" srcOrd="0" destOrd="0" presId="urn:diagrams.loki3.com/BracketList"/>
    <dgm:cxn modelId="{3653762B-242F-4298-AD2B-D9A198FF9544}" type="presOf" srcId="{28888755-727E-436B-B2F2-DA7896544A65}" destId="{9312B733-3AEB-49F6-8245-08553BA2949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2CF8B621-5F58-4114-A612-584D9D001A4A}" type="presOf" srcId="{FE2BA0E8-81AC-463B-B498-EF464F5BCE06}" destId="{9893D59A-7FEC-486D-89C4-D28135F6121C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689D0F99-1140-4B2E-AF41-DF04B9B6D61F}" type="presOf" srcId="{A22D28D0-C0EE-4FAC-9411-A8A4995FB17B}" destId="{B43D6F8D-5103-4DCA-8971-053A6B7A987B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568B405-1D2C-4B40-BEE2-41191AD1EACB}" type="presOf" srcId="{E055884F-7426-4921-A0E5-9CA56A76B49A}" destId="{CCB8139E-CA19-491D-9FCD-6BF28923C725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DB15ABE7-22C4-4D3B-855D-86F6BD903CA0}" type="presOf" srcId="{92FD0664-EE76-4121-BE7B-68FC1EE5F4D7}" destId="{C6BA9D27-2D60-4BA7-98A9-E18E57FDB6CB}" srcOrd="0" destOrd="0" presId="urn:diagrams.loki3.com/BracketList"/>
    <dgm:cxn modelId="{B8706C1C-B3E3-4610-A2A1-B6F1642713D0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8B6796BF-3C44-47DC-A414-503D6419F4CA}" type="presOf" srcId="{97F877CB-9B8D-43D2-81EC-7EBF25320968}" destId="{260E7D26-6540-4407-AA35-D081FC05F135}" srcOrd="0" destOrd="0" presId="urn:diagrams.loki3.com/BracketList"/>
    <dgm:cxn modelId="{AFDAAD73-3740-4EC6-80EE-B5094A0EAE6F}" type="presOf" srcId="{D45E583C-4AAD-40D2-9D24-9A0A68141567}" destId="{7BB6658A-32E0-42C7-B82A-240BF45CF27D}" srcOrd="0" destOrd="0" presId="urn:diagrams.loki3.com/BracketList"/>
    <dgm:cxn modelId="{A78343F2-2219-48FD-850D-30A238AABC25}" type="presOf" srcId="{E1B79EE1-1157-4302-AB0B-8FEDC81165FD}" destId="{F40D94EA-52E0-4740-A924-EAF350BDF213}" srcOrd="0" destOrd="0" presId="urn:diagrams.loki3.com/BracketList"/>
    <dgm:cxn modelId="{261723FE-394C-4319-8ED4-03DF6DF173E3}" type="presOf" srcId="{48096665-F98A-4372-9642-AA104F5D458A}" destId="{B471A916-B6F4-4017-A447-E2C98CEE19B9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B460FE42-375E-4531-831F-A97C0E22E9EA}" type="presOf" srcId="{6B14159D-5902-471E-9F91-CEA86CA18597}" destId="{FFFD7BD8-195B-4FA4-9414-4F4C582F5570}" srcOrd="0" destOrd="0" presId="urn:diagrams.loki3.com/BracketList"/>
    <dgm:cxn modelId="{1D6FA247-190D-46D0-85FD-5D52E71C9732}" type="presParOf" srcId="{EFEB1020-9C17-48DC-BBE0-54FA743F9F75}" destId="{98695426-23ED-40C0-90A1-2BB445DEBC64}" srcOrd="0" destOrd="0" presId="urn:diagrams.loki3.com/BracketList"/>
    <dgm:cxn modelId="{9ECD4682-48A4-494F-AAA1-B259136994C2}" type="presParOf" srcId="{98695426-23ED-40C0-90A1-2BB445DEBC64}" destId="{C6144CDB-22C1-4337-9F95-C3A522A707D1}" srcOrd="0" destOrd="0" presId="urn:diagrams.loki3.com/BracketList"/>
    <dgm:cxn modelId="{98771A5B-E195-4915-90ED-92708E521C87}" type="presParOf" srcId="{98695426-23ED-40C0-90A1-2BB445DEBC64}" destId="{02385D1D-92EB-445D-B736-940004751C79}" srcOrd="1" destOrd="0" presId="urn:diagrams.loki3.com/BracketList"/>
    <dgm:cxn modelId="{324DB9ED-8139-43E8-80F2-146F6DDC98EC}" type="presParOf" srcId="{98695426-23ED-40C0-90A1-2BB445DEBC64}" destId="{99D36636-E395-439F-A79A-29C0BFB6F7E4}" srcOrd="2" destOrd="0" presId="urn:diagrams.loki3.com/BracketList"/>
    <dgm:cxn modelId="{B69AB137-4078-4E3F-A0AA-3253888DEA46}" type="presParOf" srcId="{98695426-23ED-40C0-90A1-2BB445DEBC64}" destId="{7BB6658A-32E0-42C7-B82A-240BF45CF27D}" srcOrd="3" destOrd="0" presId="urn:diagrams.loki3.com/BracketList"/>
    <dgm:cxn modelId="{088ADC0E-C8B8-4F12-B9F8-C3E4BC16F337}" type="presParOf" srcId="{EFEB1020-9C17-48DC-BBE0-54FA743F9F75}" destId="{5B3CB043-7A92-47E9-A4C4-39EC715F2552}" srcOrd="1" destOrd="0" presId="urn:diagrams.loki3.com/BracketList"/>
    <dgm:cxn modelId="{C008DA06-E676-4438-B415-BFD1B1E61235}" type="presParOf" srcId="{EFEB1020-9C17-48DC-BBE0-54FA743F9F75}" destId="{D9DF5E9A-39D4-44B7-A326-58B07A05D91E}" srcOrd="2" destOrd="0" presId="urn:diagrams.loki3.com/BracketList"/>
    <dgm:cxn modelId="{1AA68B89-2CCB-48EB-B16C-D674D6543ED1}" type="presParOf" srcId="{D9DF5E9A-39D4-44B7-A326-58B07A05D91E}" destId="{F40D94EA-52E0-4740-A924-EAF350BDF213}" srcOrd="0" destOrd="0" presId="urn:diagrams.loki3.com/BracketList"/>
    <dgm:cxn modelId="{4B91DED2-2C22-4873-B5BC-733A092F8A60}" type="presParOf" srcId="{D9DF5E9A-39D4-44B7-A326-58B07A05D91E}" destId="{0E930D30-96BC-4D43-B65A-EE88C46DBE48}" srcOrd="1" destOrd="0" presId="urn:diagrams.loki3.com/BracketList"/>
    <dgm:cxn modelId="{66AF0388-E7CD-4363-A762-1B1C06D55084}" type="presParOf" srcId="{D9DF5E9A-39D4-44B7-A326-58B07A05D91E}" destId="{5831BF15-ED1F-4BD5-857B-18B8E573D9AB}" srcOrd="2" destOrd="0" presId="urn:diagrams.loki3.com/BracketList"/>
    <dgm:cxn modelId="{D8DF961B-EC65-4AA1-8CF0-FBD488DEEBCF}" type="presParOf" srcId="{D9DF5E9A-39D4-44B7-A326-58B07A05D91E}" destId="{C6BA9D27-2D60-4BA7-98A9-E18E57FDB6CB}" srcOrd="3" destOrd="0" presId="urn:diagrams.loki3.com/BracketList"/>
    <dgm:cxn modelId="{775AED1B-660A-415E-AC0B-531563635F79}" type="presParOf" srcId="{EFEB1020-9C17-48DC-BBE0-54FA743F9F75}" destId="{5A002753-9FCA-4DC5-B8A6-1F7632BDDE58}" srcOrd="3" destOrd="0" presId="urn:diagrams.loki3.com/BracketList"/>
    <dgm:cxn modelId="{1F317EB7-91BB-403D-B8F7-7F03A3DA8CCD}" type="presParOf" srcId="{EFEB1020-9C17-48DC-BBE0-54FA743F9F75}" destId="{9709DCCB-B8A8-47BC-A303-F9EC41DA889E}" srcOrd="4" destOrd="0" presId="urn:diagrams.loki3.com/BracketList"/>
    <dgm:cxn modelId="{24B04CBE-41F7-4143-8D5A-C8E35256AB27}" type="presParOf" srcId="{9709DCCB-B8A8-47BC-A303-F9EC41DA889E}" destId="{CCB8139E-CA19-491D-9FCD-6BF28923C725}" srcOrd="0" destOrd="0" presId="urn:diagrams.loki3.com/BracketList"/>
    <dgm:cxn modelId="{3BBE821A-CE51-40CF-9295-B06369FDFF39}" type="presParOf" srcId="{9709DCCB-B8A8-47BC-A303-F9EC41DA889E}" destId="{14D1633C-A097-4A5A-8269-B04E98857E56}" srcOrd="1" destOrd="0" presId="urn:diagrams.loki3.com/BracketList"/>
    <dgm:cxn modelId="{18D77D28-21B5-487D-9D48-026B1BD416D3}" type="presParOf" srcId="{9709DCCB-B8A8-47BC-A303-F9EC41DA889E}" destId="{82B38D6F-2AA7-4339-A71D-28AA55699178}" srcOrd="2" destOrd="0" presId="urn:diagrams.loki3.com/BracketList"/>
    <dgm:cxn modelId="{DBB19EEE-82FA-4397-B3C6-837D616A26E2}" type="presParOf" srcId="{9709DCCB-B8A8-47BC-A303-F9EC41DA889E}" destId="{FFFD7BD8-195B-4FA4-9414-4F4C582F5570}" srcOrd="3" destOrd="0" presId="urn:diagrams.loki3.com/BracketList"/>
    <dgm:cxn modelId="{B562A77A-F213-4634-8EE8-56BF17A9ADDD}" type="presParOf" srcId="{EFEB1020-9C17-48DC-BBE0-54FA743F9F75}" destId="{D3A122A3-FC4C-4845-B4FF-0E74CF3D50D3}" srcOrd="5" destOrd="0" presId="urn:diagrams.loki3.com/BracketList"/>
    <dgm:cxn modelId="{89737E1F-5192-4C62-850C-94A65950AFE8}" type="presParOf" srcId="{EFEB1020-9C17-48DC-BBE0-54FA743F9F75}" destId="{CCB5FDA4-BEC8-4CA1-835A-2A3BEEBEC456}" srcOrd="6" destOrd="0" presId="urn:diagrams.loki3.com/BracketList"/>
    <dgm:cxn modelId="{9DBBBA89-53B4-4C49-9BCE-CE4EF7C256E4}" type="presParOf" srcId="{CCB5FDA4-BEC8-4CA1-835A-2A3BEEBEC456}" destId="{9312B733-3AEB-49F6-8245-08553BA2949B}" srcOrd="0" destOrd="0" presId="urn:diagrams.loki3.com/BracketList"/>
    <dgm:cxn modelId="{A5FE047A-E299-4332-8042-DDED9A44CE8D}" type="presParOf" srcId="{CCB5FDA4-BEC8-4CA1-835A-2A3BEEBEC456}" destId="{435AB433-2559-485A-A03D-C32F36288071}" srcOrd="1" destOrd="0" presId="urn:diagrams.loki3.com/BracketList"/>
    <dgm:cxn modelId="{CEA9829F-61AD-4543-8489-05346F84BDBA}" type="presParOf" srcId="{CCB5FDA4-BEC8-4CA1-835A-2A3BEEBEC456}" destId="{C13B9160-72D5-46E0-A1C0-91E8634DFAE2}" srcOrd="2" destOrd="0" presId="urn:diagrams.loki3.com/BracketList"/>
    <dgm:cxn modelId="{A332DED9-5FD0-4F31-BA09-CA00D585A37C}" type="presParOf" srcId="{CCB5FDA4-BEC8-4CA1-835A-2A3BEEBEC456}" destId="{9893D59A-7FEC-486D-89C4-D28135F6121C}" srcOrd="3" destOrd="0" presId="urn:diagrams.loki3.com/BracketList"/>
    <dgm:cxn modelId="{6E14FD7D-D6E0-4263-A4C9-C49940D154E3}" type="presParOf" srcId="{EFEB1020-9C17-48DC-BBE0-54FA743F9F75}" destId="{A421D242-ABBF-45EB-97FD-83930430328F}" srcOrd="7" destOrd="0" presId="urn:diagrams.loki3.com/BracketList"/>
    <dgm:cxn modelId="{9B0E34E0-6959-4600-96CE-649C7FC17E00}" type="presParOf" srcId="{EFEB1020-9C17-48DC-BBE0-54FA743F9F75}" destId="{F0DED400-B200-4EA2-AB34-CCFF58E07A6E}" srcOrd="8" destOrd="0" presId="urn:diagrams.loki3.com/BracketList"/>
    <dgm:cxn modelId="{1FBD4EC3-5BBF-497C-9735-220B54867302}" type="presParOf" srcId="{F0DED400-B200-4EA2-AB34-CCFF58E07A6E}" destId="{EFAACCF6-3A6A-4536-89B0-F0A7C44F6BE1}" srcOrd="0" destOrd="0" presId="urn:diagrams.loki3.com/BracketList"/>
    <dgm:cxn modelId="{B4974C70-8753-4424-A3CF-65D924B56A34}" type="presParOf" srcId="{F0DED400-B200-4EA2-AB34-CCFF58E07A6E}" destId="{6497CA82-45EE-4BD1-AEB4-CC3961FBFB74}" srcOrd="1" destOrd="0" presId="urn:diagrams.loki3.com/BracketList"/>
    <dgm:cxn modelId="{AD118B38-275B-42B1-B8FB-621C4F3E13E6}" type="presParOf" srcId="{F0DED400-B200-4EA2-AB34-CCFF58E07A6E}" destId="{CD7548DD-1E84-4DA7-B1D0-28F3E4EBFF82}" srcOrd="2" destOrd="0" presId="urn:diagrams.loki3.com/BracketList"/>
    <dgm:cxn modelId="{46D99522-D3F9-4DAB-9773-142A2FD4B46F}" type="presParOf" srcId="{F0DED400-B200-4EA2-AB34-CCFF58E07A6E}" destId="{9A05939C-6B40-4C32-897A-4A6DC3E71E5B}" srcOrd="3" destOrd="0" presId="urn:diagrams.loki3.com/BracketList"/>
    <dgm:cxn modelId="{75630373-DE73-4EA9-8153-8D346063D5CE}" type="presParOf" srcId="{EFEB1020-9C17-48DC-BBE0-54FA743F9F75}" destId="{569EA799-9807-4770-B698-79D3EF79120B}" srcOrd="9" destOrd="0" presId="urn:diagrams.loki3.com/BracketList"/>
    <dgm:cxn modelId="{46D91CB2-9065-406B-A5BB-67305C5AE38D}" type="presParOf" srcId="{EFEB1020-9C17-48DC-BBE0-54FA743F9F75}" destId="{2B991069-479A-498A-AF83-5B33CD9F12C6}" srcOrd="10" destOrd="0" presId="urn:diagrams.loki3.com/BracketList"/>
    <dgm:cxn modelId="{B3720CC1-BDDF-4C4D-9F66-1A0B8098DFB7}" type="presParOf" srcId="{2B991069-479A-498A-AF83-5B33CD9F12C6}" destId="{939B76D1-BB33-4E50-9ECD-839FB5787B95}" srcOrd="0" destOrd="0" presId="urn:diagrams.loki3.com/BracketList"/>
    <dgm:cxn modelId="{0507C166-FB82-4A7E-B6FC-005FB8D867EE}" type="presParOf" srcId="{2B991069-479A-498A-AF83-5B33CD9F12C6}" destId="{7845F59F-6101-48DE-ABCC-EC5351843F5B}" srcOrd="1" destOrd="0" presId="urn:diagrams.loki3.com/BracketList"/>
    <dgm:cxn modelId="{705A797A-1FFB-4148-B838-CA6C94C46A8A}" type="presParOf" srcId="{2B991069-479A-498A-AF83-5B33CD9F12C6}" destId="{8DC06B04-AA78-4007-96F1-AC66800E204E}" srcOrd="2" destOrd="0" presId="urn:diagrams.loki3.com/BracketList"/>
    <dgm:cxn modelId="{A92043CE-B3F8-4B99-A584-A84D8F6785A1}" type="presParOf" srcId="{2B991069-479A-498A-AF83-5B33CD9F12C6}" destId="{B43D6F8D-5103-4DCA-8971-053A6B7A987B}" srcOrd="3" destOrd="0" presId="urn:diagrams.loki3.com/BracketList"/>
    <dgm:cxn modelId="{68894A5F-8BE3-422A-83A7-84B1BD17E92B}" type="presParOf" srcId="{EFEB1020-9C17-48DC-BBE0-54FA743F9F75}" destId="{1DEFA11E-9373-40F9-A3AA-EE96EB176FFC}" srcOrd="11" destOrd="0" presId="urn:diagrams.loki3.com/BracketList"/>
    <dgm:cxn modelId="{233E1009-0CE0-4AC8-A961-8F8FE678E787}" type="presParOf" srcId="{EFEB1020-9C17-48DC-BBE0-54FA743F9F75}" destId="{4B12A308-E2AF-4F45-882B-691EF4FA1B43}" srcOrd="12" destOrd="0" presId="urn:diagrams.loki3.com/BracketList"/>
    <dgm:cxn modelId="{6751AF93-E1A6-4669-B728-604497B24BE3}" type="presParOf" srcId="{4B12A308-E2AF-4F45-882B-691EF4FA1B43}" destId="{B471A916-B6F4-4017-A447-E2C98CEE19B9}" srcOrd="0" destOrd="0" presId="urn:diagrams.loki3.com/BracketList"/>
    <dgm:cxn modelId="{44433771-A7F2-4A14-A056-3FB384D9BDFC}" type="presParOf" srcId="{4B12A308-E2AF-4F45-882B-691EF4FA1B43}" destId="{7F976215-9D17-4223-A92A-D3302071B429}" srcOrd="1" destOrd="0" presId="urn:diagrams.loki3.com/BracketList"/>
    <dgm:cxn modelId="{576ACE25-BB7E-46B3-A2EF-F24F07114571}" type="presParOf" srcId="{4B12A308-E2AF-4F45-882B-691EF4FA1B43}" destId="{C984C73F-7C05-410A-B91E-AD111AE0E45B}" srcOrd="2" destOrd="0" presId="urn:diagrams.loki3.com/BracketList"/>
    <dgm:cxn modelId="{0AAD2FD1-B435-476F-AB6A-24E434B14FB5}" type="presParOf" srcId="{4B12A308-E2AF-4F45-882B-691EF4FA1B43}" destId="{260E7D26-6540-4407-AA35-D081FC05F135}" srcOrd="3" destOrd="0" presId="urn:diagrams.loki3.com/BracketList"/>
    <dgm:cxn modelId="{C4BEBD64-C443-43FA-855E-A6597255A851}" type="presParOf" srcId="{EFEB1020-9C17-48DC-BBE0-54FA743F9F75}" destId="{87942DC7-D611-481D-85C3-17E9EE928CC9}" srcOrd="13" destOrd="0" presId="urn:diagrams.loki3.com/BracketList"/>
    <dgm:cxn modelId="{510602D0-CAA0-4462-A3CE-A5C35C06EC97}" type="presParOf" srcId="{EFEB1020-9C17-48DC-BBE0-54FA743F9F75}" destId="{5A582BDF-EB51-42B9-AFE8-1D18A89089BC}" srcOrd="14" destOrd="0" presId="urn:diagrams.loki3.com/BracketList"/>
    <dgm:cxn modelId="{D59977F4-287C-4A81-9DAA-A1340C19F3B3}" type="presParOf" srcId="{5A582BDF-EB51-42B9-AFE8-1D18A89089BC}" destId="{320B77C6-F8A0-4CEB-8B55-79E4A1BAF9E9}" srcOrd="0" destOrd="0" presId="urn:diagrams.loki3.com/BracketList"/>
    <dgm:cxn modelId="{7D9819A4-FF18-4241-8E8A-F85B82C2B8C2}" type="presParOf" srcId="{5A582BDF-EB51-42B9-AFE8-1D18A89089BC}" destId="{803A06C6-F698-48F4-A91D-0B2B17EECBA4}" srcOrd="1" destOrd="0" presId="urn:diagrams.loki3.com/BracketList"/>
    <dgm:cxn modelId="{5EC4A09C-3F08-4DCD-AE57-C6BD82D9A0E3}" type="presParOf" srcId="{5A582BDF-EB51-42B9-AFE8-1D18A89089BC}" destId="{4A43BD3F-83F2-4A36-B8AE-CC5DC27FAC9E}" srcOrd="2" destOrd="0" presId="urn:diagrams.loki3.com/BracketList"/>
    <dgm:cxn modelId="{67B898AF-D2FB-4E22-B915-85C72C77C2E7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chemeClr val="bg1"/>
              </a:solidFill>
            </a:rPr>
            <a:t>1.129.427.960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200" dirty="0">
              <a:solidFill>
                <a:schemeClr val="bg1"/>
              </a:solidFill>
            </a:rPr>
            <a:t>Коришћење роба и услуга </a:t>
          </a:r>
          <a:r>
            <a:rPr lang="ru-RU" sz="1200" dirty="0" smtClean="0">
              <a:solidFill>
                <a:schemeClr val="bg1"/>
              </a:solidFill>
            </a:rPr>
            <a:t>340.784.500 </a:t>
          </a:r>
          <a:r>
            <a:rPr lang="ru-RU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Субвенције </a:t>
          </a:r>
          <a:r>
            <a:rPr lang="sr-Cyrl-RS" sz="1200" dirty="0" smtClean="0">
              <a:solidFill>
                <a:schemeClr val="bg1"/>
              </a:solidFill>
            </a:rPr>
            <a:t>95.160.000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Капитални издаци </a:t>
          </a:r>
          <a:r>
            <a:rPr lang="sr-Cyrl-RS" sz="1200" dirty="0" smtClean="0">
              <a:solidFill>
                <a:schemeClr val="bg1"/>
              </a:solidFill>
            </a:rPr>
            <a:t>116.115.315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Расходи за запослене </a:t>
          </a:r>
          <a:r>
            <a:rPr lang="sr-Cyrl-RS" sz="1200" dirty="0" smtClean="0">
              <a:solidFill>
                <a:schemeClr val="bg1"/>
              </a:solidFill>
            </a:rPr>
            <a:t>287.053.000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Социјална заштита </a:t>
          </a:r>
          <a:r>
            <a:rPr lang="sr-Cyrl-RS" sz="1200" dirty="0" smtClean="0">
              <a:solidFill>
                <a:schemeClr val="bg1"/>
              </a:solidFill>
            </a:rPr>
            <a:t>56.810.000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200" dirty="0" smtClean="0">
              <a:solidFill>
                <a:schemeClr val="bg1"/>
              </a:solidFill>
            </a:rPr>
            <a:t> Трансфери 92.240.000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Остали </a:t>
          </a:r>
          <a:r>
            <a:rPr lang="sr-Cyrl-RS" sz="1200" dirty="0" smtClean="0">
              <a:solidFill>
                <a:schemeClr val="bg1"/>
              </a:solidFill>
            </a:rPr>
            <a:t>расходи 117.374.405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609BBEE6-F4A0-4985-B6F0-D453CC817426}">
      <dgm:prSet custT="1"/>
      <dgm:spPr/>
      <dgm:t>
        <a:bodyPr/>
        <a:lstStyle/>
        <a:p>
          <a:r>
            <a:rPr lang="sr-Cyrl-RS" sz="1200" dirty="0" smtClean="0"/>
            <a:t>Издаци за отплату главнице и камате 26.890.000</a:t>
          </a:r>
          <a:endParaRPr lang="en-GB" sz="1200" dirty="0"/>
        </a:p>
      </dgm:t>
    </dgm:pt>
    <dgm:pt modelId="{4BF77FA3-CE85-4525-AE3D-F3203D8E9405}" type="parTrans" cxnId="{5DE4B09E-3032-4035-8DB7-90ECE26C8A98}">
      <dgm:prSet/>
      <dgm:spPr/>
      <dgm:t>
        <a:bodyPr/>
        <a:lstStyle/>
        <a:p>
          <a:endParaRPr lang="en-GB"/>
        </a:p>
      </dgm:t>
    </dgm:pt>
    <dgm:pt modelId="{CE39A064-720F-433D-A968-77F313882192}" type="sibTrans" cxnId="{5DE4B09E-3032-4035-8DB7-90ECE26C8A98}">
      <dgm:prSet/>
      <dgm:spPr/>
      <dgm:t>
        <a:bodyPr/>
        <a:lstStyle/>
        <a:p>
          <a:endParaRPr lang="en-GB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 custLinFactNeighborX="682" custLinFactNeighborY="-828"/>
      <dgm:spPr/>
      <dgm:t>
        <a:bodyPr/>
        <a:lstStyle/>
        <a:p>
          <a:endParaRPr lang="en-GB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GB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GB"/>
        </a:p>
      </dgm:t>
    </dgm:pt>
    <dgm:pt modelId="{E43F7264-94BE-4E7E-8A98-A0D70BB3AF06}" type="pres">
      <dgm:prSet presAssocID="{4746DA87-483C-4B84-9A22-BC58F96CB23A}" presName="node" presStyleLbl="node1" presStyleIdx="2" presStyleCnt="8" custScaleX="144145" custScaleY="119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GB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GB"/>
        </a:p>
      </dgm:t>
    </dgm:pt>
    <dgm:pt modelId="{5101AD7C-EA94-402A-A388-0FD916639D60}" type="pres">
      <dgm:prSet presAssocID="{9C6F0069-43DC-402D-BD84-1006528FCE04}" presName="node" presStyleLbl="node1" presStyleIdx="4" presStyleCnt="8" custScaleX="135191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GB"/>
        </a:p>
      </dgm:t>
    </dgm:pt>
    <dgm:pt modelId="{3BFB1DD5-2323-4445-B7CB-BBE180C4E1A1}" type="pres">
      <dgm:prSet presAssocID="{609BBEE6-F4A0-4985-B6F0-D453CC817426}" presName="node" presStyleLbl="node1" presStyleIdx="5" presStyleCnt="8" custScaleX="138408" custScaleY="136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10B7BC-A9C1-4FBB-9707-D645326F191D}" type="pres">
      <dgm:prSet presAssocID="{609BBEE6-F4A0-4985-B6F0-D453CC817426}" presName="dummy" presStyleCnt="0"/>
      <dgm:spPr/>
    </dgm:pt>
    <dgm:pt modelId="{EC11240F-4BFC-4514-8E51-3B187CDADCBD}" type="pres">
      <dgm:prSet presAssocID="{CE39A064-720F-433D-A968-77F313882192}" presName="sibTrans" presStyleLbl="sibTrans2D1" presStyleIdx="5" presStyleCnt="8"/>
      <dgm:spPr/>
      <dgm:t>
        <a:bodyPr/>
        <a:lstStyle/>
        <a:p>
          <a:endParaRPr lang="en-GB"/>
        </a:p>
      </dgm:t>
    </dgm:pt>
    <dgm:pt modelId="{D19ADD6D-9F0A-4766-B637-BB2D5495A9BB}" type="pres">
      <dgm:prSet presAssocID="{ED01A515-5448-4A3E-A2EC-575448D0F5AA}" presName="node" presStyleLbl="node1" presStyleIdx="6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6" presStyleCnt="8"/>
      <dgm:spPr/>
      <dgm:t>
        <a:bodyPr/>
        <a:lstStyle/>
        <a:p>
          <a:endParaRPr lang="en-GB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4755" custRadScaleInc="-27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GB"/>
        </a:p>
      </dgm:t>
    </dgm:pt>
  </dgm:ptLst>
  <dgm:cxnLst>
    <dgm:cxn modelId="{9AA9E3B7-D1CD-4D30-BBE3-8B81F2001AC5}" type="presOf" srcId="{9ED1A3B2-A381-4201-823D-E4B4F944886D}" destId="{E59436B1-B652-4794-B4F4-4850647DACEB}" srcOrd="0" destOrd="0" presId="urn:microsoft.com/office/officeart/2005/8/layout/radial6"/>
    <dgm:cxn modelId="{303BE103-17B8-49A2-95A9-1EF3FC25FC6C}" type="presOf" srcId="{3FA5C700-C8EE-4CAC-8DA0-0BA7CA952C72}" destId="{A14630AA-C1BD-4A7E-B665-0A7C9B6C19C9}" srcOrd="0" destOrd="0" presId="urn:microsoft.com/office/officeart/2005/8/layout/radial6"/>
    <dgm:cxn modelId="{F0DD2AE6-5478-4E2C-80FD-B6D828F24CBF}" type="presOf" srcId="{B658162B-CA61-458F-8F17-E18D499D4DE8}" destId="{84EFD8D8-F116-4363-8F07-0BDD118D8287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ACBA9A29-6220-4AD9-8517-CBA0CA2C4DD8}" type="presOf" srcId="{609BBEE6-F4A0-4985-B6F0-D453CC817426}" destId="{3BFB1DD5-2323-4445-B7CB-BBE180C4E1A1}" srcOrd="0" destOrd="0" presId="urn:microsoft.com/office/officeart/2005/8/layout/radial6"/>
    <dgm:cxn modelId="{30638209-A4D1-4BFE-943D-C66C72DB50AF}" srcId="{9ED1A3B2-A381-4201-823D-E4B4F944886D}" destId="{ED01A515-5448-4A3E-A2EC-575448D0F5AA}" srcOrd="6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91453B5A-DB6B-4A91-A20B-C0A08CF83A41}" type="presOf" srcId="{4746DA87-483C-4B84-9A22-BC58F96CB23A}" destId="{E43F7264-94BE-4E7E-8A98-A0D70BB3AF06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1986EE0C-FDF7-427A-928E-E69ADB646059}" type="presOf" srcId="{9CB0C477-89B3-4058-B341-9FC9F0AB6BB2}" destId="{1EBC4AA2-7966-4002-8CE2-7479E65C1C79}" srcOrd="0" destOrd="0" presId="urn:microsoft.com/office/officeart/2005/8/layout/radial6"/>
    <dgm:cxn modelId="{D02F962F-CB00-4509-9F18-1D92503B90E7}" type="presOf" srcId="{686A1A37-AC61-4EC6-8398-59788F898E91}" destId="{44C62812-7B8C-4DB2-9C0D-14651D9AFC46}" srcOrd="0" destOrd="0" presId="urn:microsoft.com/office/officeart/2005/8/layout/radial6"/>
    <dgm:cxn modelId="{5DE4B09E-3032-4035-8DB7-90ECE26C8A98}" srcId="{9ED1A3B2-A381-4201-823D-E4B4F944886D}" destId="{609BBEE6-F4A0-4985-B6F0-D453CC817426}" srcOrd="5" destOrd="0" parTransId="{4BF77FA3-CE85-4525-AE3D-F3203D8E9405}" sibTransId="{CE39A064-720F-433D-A968-77F313882192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226CD361-01E9-41D1-B6DD-5AFFB3FA61DB}" type="presOf" srcId="{9FF20664-3F6F-4415-8233-D443550F6854}" destId="{FC9B55A0-D6BC-47A3-92D9-CF0D462CBA3E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C280740-B596-4551-8D7F-D416F7493B2B}" type="presOf" srcId="{8329AE49-ECD5-4C13-B90F-CA83B6E6F994}" destId="{115526CD-270E-4C52-A164-15F2B6F9FE39}" srcOrd="0" destOrd="0" presId="urn:microsoft.com/office/officeart/2005/8/layout/radial6"/>
    <dgm:cxn modelId="{30E7B80F-5B21-4BDE-8D0D-B16238D5E5C9}" type="presOf" srcId="{61B610E5-4DC8-4394-A22C-5BBE6CDEE232}" destId="{5D42F3FF-3AAD-4819-B004-ADDCB69227EB}" srcOrd="0" destOrd="0" presId="urn:microsoft.com/office/officeart/2005/8/layout/radial6"/>
    <dgm:cxn modelId="{99AFDAE6-878A-487A-8434-88E4B3435318}" type="presOf" srcId="{91651A17-950C-49EC-8C35-2517548AE9E6}" destId="{2D6C03BD-4023-431E-84F6-C080A9961C8A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081B5452-546B-46D6-9BC4-20D152183B17}" type="presOf" srcId="{CE39A064-720F-433D-A968-77F313882192}" destId="{EC11240F-4BFC-4514-8E51-3B187CDADCBD}" srcOrd="0" destOrd="0" presId="urn:microsoft.com/office/officeart/2005/8/layout/radial6"/>
    <dgm:cxn modelId="{2380DC26-E5CB-4A36-AF19-DDE97F45C1A7}" type="presOf" srcId="{9C6F0069-43DC-402D-BD84-1006528FCE04}" destId="{5101AD7C-EA94-402A-A388-0FD916639D60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2BBDF51-CB2C-41E4-8010-0CF02DA8F992}" type="presOf" srcId="{8962C693-DF60-43F6-9F43-7615C2E1439A}" destId="{7C884431-F906-455C-AAF5-4FBEC1E13C27}" srcOrd="0" destOrd="0" presId="urn:microsoft.com/office/officeart/2005/8/layout/radial6"/>
    <dgm:cxn modelId="{D95B37F0-FFDD-4285-8482-7AC8A17B55A0}" type="presOf" srcId="{B1BE2A8E-285E-4C69-9BFF-CE48B252AA50}" destId="{F4B68BA8-694B-4B7F-8215-68903FFCD2D7}" srcOrd="0" destOrd="0" presId="urn:microsoft.com/office/officeart/2005/8/layout/radial6"/>
    <dgm:cxn modelId="{36AB5C7D-5405-4AA9-AB71-EDA21C433E2D}" type="presOf" srcId="{DB95B0B9-5D2D-4D1A-A4F8-70F45A0E9738}" destId="{19B05264-FBF1-4254-AA6E-8DA1048C9EC5}" srcOrd="0" destOrd="0" presId="urn:microsoft.com/office/officeart/2005/8/layout/radial6"/>
    <dgm:cxn modelId="{AF776F2D-550C-473F-8A4E-D138FCD94063}" type="presOf" srcId="{ED01A515-5448-4A3E-A2EC-575448D0F5AA}" destId="{D19ADD6D-9F0A-4766-B637-BB2D5495A9BB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6A0AAF44-2C65-42CE-9000-687599C2F520}" type="presOf" srcId="{A7091EAC-498C-4E8C-B46B-331B042A0C75}" destId="{73F305AC-CFDC-45B1-8AB8-6FABD1C99179}" srcOrd="0" destOrd="0" presId="urn:microsoft.com/office/officeart/2005/8/layout/radial6"/>
    <dgm:cxn modelId="{206EDC48-8749-4354-9072-17F9AAD587A9}" type="presParOf" srcId="{F4B68BA8-694B-4B7F-8215-68903FFCD2D7}" destId="{E59436B1-B652-4794-B4F4-4850647DACEB}" srcOrd="0" destOrd="0" presId="urn:microsoft.com/office/officeart/2005/8/layout/radial6"/>
    <dgm:cxn modelId="{AD8284F6-861E-43FA-8B11-3E068187B4E4}" type="presParOf" srcId="{F4B68BA8-694B-4B7F-8215-68903FFCD2D7}" destId="{73F305AC-CFDC-45B1-8AB8-6FABD1C99179}" srcOrd="1" destOrd="0" presId="urn:microsoft.com/office/officeart/2005/8/layout/radial6"/>
    <dgm:cxn modelId="{43C721B4-B7F6-4C87-A638-6510C4F7AAF0}" type="presParOf" srcId="{F4B68BA8-694B-4B7F-8215-68903FFCD2D7}" destId="{DA491651-56D0-404C-82B0-25ACBF882A98}" srcOrd="2" destOrd="0" presId="urn:microsoft.com/office/officeart/2005/8/layout/radial6"/>
    <dgm:cxn modelId="{A6619D03-2706-4E0F-A07C-D6272512504B}" type="presParOf" srcId="{F4B68BA8-694B-4B7F-8215-68903FFCD2D7}" destId="{44C62812-7B8C-4DB2-9C0D-14651D9AFC46}" srcOrd="3" destOrd="0" presId="urn:microsoft.com/office/officeart/2005/8/layout/radial6"/>
    <dgm:cxn modelId="{DD9AADBC-DE8C-45B1-AE69-B1EDDEFDDFBC}" type="presParOf" srcId="{F4B68BA8-694B-4B7F-8215-68903FFCD2D7}" destId="{A14630AA-C1BD-4A7E-B665-0A7C9B6C19C9}" srcOrd="4" destOrd="0" presId="urn:microsoft.com/office/officeart/2005/8/layout/radial6"/>
    <dgm:cxn modelId="{B05C5004-6CDF-4EE5-A4D7-124C08343867}" type="presParOf" srcId="{F4B68BA8-694B-4B7F-8215-68903FFCD2D7}" destId="{B3474404-DEC3-43DE-B1B0-FCCBA45B0B53}" srcOrd="5" destOrd="0" presId="urn:microsoft.com/office/officeart/2005/8/layout/radial6"/>
    <dgm:cxn modelId="{E5BA720C-6267-4C4B-A478-9902BED7F69E}" type="presParOf" srcId="{F4B68BA8-694B-4B7F-8215-68903FFCD2D7}" destId="{5D42F3FF-3AAD-4819-B004-ADDCB69227EB}" srcOrd="6" destOrd="0" presId="urn:microsoft.com/office/officeart/2005/8/layout/radial6"/>
    <dgm:cxn modelId="{0CC00128-58D1-4A6D-BA24-1068F585A41D}" type="presParOf" srcId="{F4B68BA8-694B-4B7F-8215-68903FFCD2D7}" destId="{E43F7264-94BE-4E7E-8A98-A0D70BB3AF06}" srcOrd="7" destOrd="0" presId="urn:microsoft.com/office/officeart/2005/8/layout/radial6"/>
    <dgm:cxn modelId="{12ACFC5C-8D83-4684-9F70-5F06ABAEA5F7}" type="presParOf" srcId="{F4B68BA8-694B-4B7F-8215-68903FFCD2D7}" destId="{931EF9CE-45BC-491C-9A74-72874D860E58}" srcOrd="8" destOrd="0" presId="urn:microsoft.com/office/officeart/2005/8/layout/radial6"/>
    <dgm:cxn modelId="{85CD589B-36F1-4181-BB39-B0183096ECF3}" type="presParOf" srcId="{F4B68BA8-694B-4B7F-8215-68903FFCD2D7}" destId="{19B05264-FBF1-4254-AA6E-8DA1048C9EC5}" srcOrd="9" destOrd="0" presId="urn:microsoft.com/office/officeart/2005/8/layout/radial6"/>
    <dgm:cxn modelId="{43171FD8-D388-4ED9-AA63-0E86CF730E68}" type="presParOf" srcId="{F4B68BA8-694B-4B7F-8215-68903FFCD2D7}" destId="{115526CD-270E-4C52-A164-15F2B6F9FE39}" srcOrd="10" destOrd="0" presId="urn:microsoft.com/office/officeart/2005/8/layout/radial6"/>
    <dgm:cxn modelId="{F92B91D0-E1E3-4E63-A02E-5AFBFF31143B}" type="presParOf" srcId="{F4B68BA8-694B-4B7F-8215-68903FFCD2D7}" destId="{E442822E-2282-4D84-AEA3-97E5D7F5026E}" srcOrd="11" destOrd="0" presId="urn:microsoft.com/office/officeart/2005/8/layout/radial6"/>
    <dgm:cxn modelId="{4250391D-376F-4639-B6C4-96A83CBF1E39}" type="presParOf" srcId="{F4B68BA8-694B-4B7F-8215-68903FFCD2D7}" destId="{1EBC4AA2-7966-4002-8CE2-7479E65C1C79}" srcOrd="12" destOrd="0" presId="urn:microsoft.com/office/officeart/2005/8/layout/radial6"/>
    <dgm:cxn modelId="{08D4B1E5-F8B4-422D-8B9D-5688ABEA99E8}" type="presParOf" srcId="{F4B68BA8-694B-4B7F-8215-68903FFCD2D7}" destId="{5101AD7C-EA94-402A-A388-0FD916639D60}" srcOrd="13" destOrd="0" presId="urn:microsoft.com/office/officeart/2005/8/layout/radial6"/>
    <dgm:cxn modelId="{791BE9FA-8A4E-4A97-93BD-173F8BBF5228}" type="presParOf" srcId="{F4B68BA8-694B-4B7F-8215-68903FFCD2D7}" destId="{97296767-E761-4683-B475-54E34622C9C1}" srcOrd="14" destOrd="0" presId="urn:microsoft.com/office/officeart/2005/8/layout/radial6"/>
    <dgm:cxn modelId="{B6989509-9AF3-4F7D-8005-F4F016CD9411}" type="presParOf" srcId="{F4B68BA8-694B-4B7F-8215-68903FFCD2D7}" destId="{FC9B55A0-D6BC-47A3-92D9-CF0D462CBA3E}" srcOrd="15" destOrd="0" presId="urn:microsoft.com/office/officeart/2005/8/layout/radial6"/>
    <dgm:cxn modelId="{93CA0CAA-E26D-46D8-867B-8283A6E26AE2}" type="presParOf" srcId="{F4B68BA8-694B-4B7F-8215-68903FFCD2D7}" destId="{3BFB1DD5-2323-4445-B7CB-BBE180C4E1A1}" srcOrd="16" destOrd="0" presId="urn:microsoft.com/office/officeart/2005/8/layout/radial6"/>
    <dgm:cxn modelId="{288A7985-DBFC-4520-8416-43C9D598219A}" type="presParOf" srcId="{F4B68BA8-694B-4B7F-8215-68903FFCD2D7}" destId="{5410B7BC-A9C1-4FBB-9707-D645326F191D}" srcOrd="17" destOrd="0" presId="urn:microsoft.com/office/officeart/2005/8/layout/radial6"/>
    <dgm:cxn modelId="{32F941DA-530C-4204-BA4E-4B97E79E30DB}" type="presParOf" srcId="{F4B68BA8-694B-4B7F-8215-68903FFCD2D7}" destId="{EC11240F-4BFC-4514-8E51-3B187CDADCBD}" srcOrd="18" destOrd="0" presId="urn:microsoft.com/office/officeart/2005/8/layout/radial6"/>
    <dgm:cxn modelId="{C8F32B1D-9E9D-4816-984B-B325D1050254}" type="presParOf" srcId="{F4B68BA8-694B-4B7F-8215-68903FFCD2D7}" destId="{D19ADD6D-9F0A-4766-B637-BB2D5495A9BB}" srcOrd="19" destOrd="0" presId="urn:microsoft.com/office/officeart/2005/8/layout/radial6"/>
    <dgm:cxn modelId="{BE7C49FE-AD55-4BAA-9707-515CF25AA72E}" type="presParOf" srcId="{F4B68BA8-694B-4B7F-8215-68903FFCD2D7}" destId="{CB9DB137-9ACF-4A5D-915D-C6DEF62C671A}" srcOrd="20" destOrd="0" presId="urn:microsoft.com/office/officeart/2005/8/layout/radial6"/>
    <dgm:cxn modelId="{56B9EF40-1212-4FA8-962B-CC982F029062}" type="presParOf" srcId="{F4B68BA8-694B-4B7F-8215-68903FFCD2D7}" destId="{84EFD8D8-F116-4363-8F07-0BDD118D8287}" srcOrd="21" destOrd="0" presId="urn:microsoft.com/office/officeart/2005/8/layout/radial6"/>
    <dgm:cxn modelId="{6D055A5E-9C1F-4D9D-98D9-CE2274E7E56F}" type="presParOf" srcId="{F4B68BA8-694B-4B7F-8215-68903FFCD2D7}" destId="{2D6C03BD-4023-431E-84F6-C080A9961C8A}" srcOrd="22" destOrd="0" presId="urn:microsoft.com/office/officeart/2005/8/layout/radial6"/>
    <dgm:cxn modelId="{B61A46A9-7EF3-44E1-B661-C8B733051A9F}" type="presParOf" srcId="{F4B68BA8-694B-4B7F-8215-68903FFCD2D7}" destId="{2578787D-F4B0-463A-AA6F-94706894BC8C}" srcOrd="23" destOrd="0" presId="urn:microsoft.com/office/officeart/2005/8/layout/radial6"/>
    <dgm:cxn modelId="{3733A212-2ACE-4B78-8097-E321ED4314BF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28.11.2025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28.11.2025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951D6-F354-4A82-B190-8F1B255D9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28.11.2025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28.11.2025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28.11.2025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28.11.2025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28.11.2025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28.11.2025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28.11.2025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28.11.2025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28.11.2025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28.11.2025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28.11.2025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28.11.2025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28.11.2025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ogatic.rs/Aktuelnosti/budzet-opstin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ogatic.rs/Aktuelnosti/budzet-opstin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 Богатић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</a:t>
            </a:r>
            <a:r>
              <a:rPr lang="sr-Cyrl-RS" dirty="0" smtClean="0"/>
              <a:t>КРОЗ</a:t>
            </a:r>
            <a:r>
              <a:rPr lang="sr-Latn-RS" dirty="0" smtClean="0"/>
              <a:t> </a:t>
            </a:r>
            <a:r>
              <a:rPr lang="sr-Cyrl-RS" dirty="0" smtClean="0"/>
              <a:t>НАЦРТ ОДЛУКЕ </a:t>
            </a:r>
            <a:r>
              <a:rPr lang="sr-Cyrl-RS" dirty="0"/>
              <a:t>О БУЏЕТУ за </a:t>
            </a:r>
            <a:r>
              <a:rPr lang="sr-Cyrl-RS" dirty="0" smtClean="0"/>
              <a:t>2026.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C:\Users\Opstina Bogatic\Desktop\grbb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732241" y="480436"/>
            <a:ext cx="1372582" cy="16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714825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DED27C13-36AD-4EF9-A482-3402C02FD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92917"/>
              </p:ext>
            </p:extLst>
          </p:nvPr>
        </p:nvGraphicFramePr>
        <p:xfrm>
          <a:off x="478952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</a:t>
            </a:r>
            <a:br>
              <a:rPr lang="sr-Cyrl-RS" sz="3000" b="1" dirty="0"/>
            </a:br>
            <a:r>
              <a:rPr lang="sr-Cyrl-RS" sz="3000" b="1" dirty="0"/>
              <a:t>и примања за </a:t>
            </a:r>
            <a:r>
              <a:rPr lang="sr-Cyrl-RS" sz="3000" b="1" dirty="0" smtClean="0"/>
              <a:t>202</a:t>
            </a:r>
            <a:r>
              <a:rPr lang="en-GB" sz="3000" b="1" dirty="0" smtClean="0"/>
              <a:t>6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5749892"/>
              </p:ext>
            </p:extLst>
          </p:nvPr>
        </p:nvGraphicFramePr>
        <p:xfrm>
          <a:off x="755576" y="1124744"/>
          <a:ext cx="756083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987227"/>
              </p:ext>
            </p:extLst>
          </p:nvPr>
        </p:nvGraphicFramePr>
        <p:xfrm>
          <a:off x="323528" y="260648"/>
          <a:ext cx="8363272" cy="609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634082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Које промене у буџету се очекују у </a:t>
            </a:r>
            <a:r>
              <a:rPr lang="sr-Cyrl-RS" sz="2800" dirty="0"/>
              <a:t>односу </a:t>
            </a:r>
            <a:r>
              <a:rPr lang="sr-Cyrl-RS" sz="2800" dirty="0" smtClean="0"/>
              <a:t>на текућу 2025. </a:t>
            </a:r>
            <a:r>
              <a:rPr lang="sr-Cyrl-RS" sz="2800" dirty="0"/>
              <a:t>годину?</a:t>
            </a:r>
            <a:endParaRPr lang="en-US" sz="2800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173833"/>
            <a:ext cx="8229600" cy="155984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RS" dirty="0"/>
              <a:t>Нацртом одлуке о буџету за </a:t>
            </a:r>
            <a:r>
              <a:rPr lang="sr-Cyrl-RS" dirty="0" smtClean="0"/>
              <a:t>2026. </a:t>
            </a:r>
            <a:r>
              <a:rPr lang="sr-Cyrl-RS" dirty="0"/>
              <a:t>годину, </a:t>
            </a:r>
            <a:r>
              <a:rPr lang="sr-Cyrl-RS" dirty="0" smtClean="0"/>
              <a:t>пројектовано </a:t>
            </a:r>
            <a:r>
              <a:rPr lang="sr-Cyrl-RS" dirty="0"/>
              <a:t>је да ће укупни приходи и примања </a:t>
            </a:r>
            <a:r>
              <a:rPr lang="sr-Cyrl-RS" dirty="0" smtClean="0"/>
              <a:t>наше општине бити </a:t>
            </a:r>
            <a:r>
              <a:rPr lang="sr-Cyrl-RS" b="1" dirty="0" smtClean="0"/>
              <a:t>увећани </a:t>
            </a:r>
            <a:r>
              <a:rPr lang="sr-Cyrl-RS" dirty="0"/>
              <a:t>у односу на </a:t>
            </a:r>
            <a:r>
              <a:rPr lang="sr-Cyrl-RS" dirty="0" smtClean="0"/>
              <a:t>Одлуку </a:t>
            </a:r>
            <a:r>
              <a:rPr lang="sr-Cyrl-RS" dirty="0"/>
              <a:t>о буџету за </a:t>
            </a:r>
            <a:r>
              <a:rPr lang="sr-Cyrl-RS" dirty="0" smtClean="0"/>
              <a:t>2025. годину за</a:t>
            </a:r>
            <a:r>
              <a:rPr lang="sr-Cyrl-RS" b="1" dirty="0" smtClean="0"/>
              <a:t> 43.897.175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b="1" dirty="0" smtClean="0"/>
              <a:t>3,89%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009998" y="4174413"/>
            <a:ext cx="6851650" cy="1171625"/>
          </a:xfrm>
        </p:spPr>
        <p:txBody>
          <a:bodyPr>
            <a:normAutofit fontScale="92500"/>
          </a:bodyPr>
          <a:lstStyle/>
          <a:p>
            <a:r>
              <a:rPr lang="sr-Cyrl-R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Порески приходи</a:t>
            </a:r>
            <a:r>
              <a:rPr lang="sr-Cyrl-R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2000" dirty="0"/>
              <a:t>ће бити</a:t>
            </a:r>
            <a:r>
              <a:rPr lang="sr-Cyrl-RS" sz="2000" dirty="0">
                <a:solidFill>
                  <a:srgbClr val="0070C0"/>
                </a:solidFill>
              </a:rPr>
              <a:t> </a:t>
            </a:r>
            <a:r>
              <a:rPr lang="sr-Cyrl-RS" sz="2000" dirty="0"/>
              <a:t>повећани </a:t>
            </a:r>
            <a:r>
              <a:rPr lang="sr-Cyrl-RS" sz="2000" dirty="0">
                <a:latin typeface="Calibri" panose="020F0502020204030204" pitchFamily="34" charset="0"/>
              </a:rPr>
              <a:t>за </a:t>
            </a:r>
            <a:r>
              <a:rPr lang="sr-Cyrl-RS" sz="2000" b="1" dirty="0" smtClean="0">
                <a:latin typeface="Calibri" panose="020F0502020204030204" pitchFamily="34" charset="0"/>
              </a:rPr>
              <a:t>38.912.000</a:t>
            </a:r>
            <a:r>
              <a:rPr lang="sr-Cyrl-RS" sz="2000" dirty="0" smtClean="0">
                <a:latin typeface="Calibri" panose="020F0502020204030204" pitchFamily="34" charset="0"/>
              </a:rPr>
              <a:t> </a:t>
            </a:r>
            <a:r>
              <a:rPr lang="sr-Cyrl-RS" sz="2000" dirty="0"/>
              <a:t>динара</a:t>
            </a:r>
            <a:r>
              <a:rPr lang="sr-Cyrl-RS" sz="2000" dirty="0" smtClean="0"/>
              <a:t>.</a:t>
            </a:r>
          </a:p>
          <a:p>
            <a:r>
              <a:rPr lang="sr-Cyrl-R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Непорески приходи </a:t>
            </a:r>
            <a:r>
              <a:rPr lang="sr-Cyrl-RS" sz="2000" dirty="0" smtClean="0"/>
              <a:t>биће повећани за </a:t>
            </a:r>
            <a:r>
              <a:rPr lang="sr-Cyrl-RS" sz="2000" b="1" dirty="0" smtClean="0"/>
              <a:t>3.920.000</a:t>
            </a:r>
            <a:r>
              <a:rPr lang="sr-Cyrl-RS" sz="2000" dirty="0" smtClean="0"/>
              <a:t> динара</a:t>
            </a:r>
          </a:p>
          <a:p>
            <a:r>
              <a:rPr lang="sr-Cyrl-R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Пренета средства из ранијих година </a:t>
            </a:r>
            <a:r>
              <a:rPr lang="sr-Cyrl-RS" sz="2000" dirty="0"/>
              <a:t>за </a:t>
            </a:r>
            <a:r>
              <a:rPr lang="sr-Cyrl-RS" sz="2000" b="1" dirty="0" smtClean="0"/>
              <a:t>9.190.175</a:t>
            </a:r>
            <a:r>
              <a:rPr lang="sr-Cyrl-RS" sz="2000" dirty="0" smtClean="0"/>
              <a:t> </a:t>
            </a:r>
            <a:r>
              <a:rPr lang="sr-Cyrl-RS" sz="2000" dirty="0"/>
              <a:t>динара</a:t>
            </a:r>
            <a:endParaRPr lang="sr-Cyrl-RS" sz="2000" dirty="0" smtClean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733675"/>
            <a:ext cx="7201346" cy="55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sz="2000" b="1" dirty="0" smtClean="0">
                <a:solidFill>
                  <a:srgbClr val="FF0000"/>
                </a:solidFill>
              </a:rPr>
              <a:t>Трансфери</a:t>
            </a:r>
            <a:r>
              <a:rPr lang="sr-Cyrl-RS" sz="2000" dirty="0" smtClean="0"/>
              <a:t> </a:t>
            </a:r>
            <a:r>
              <a:rPr lang="sr-Cyrl-RS" sz="2000" dirty="0"/>
              <a:t>ће бити смањени за </a:t>
            </a:r>
            <a:r>
              <a:rPr lang="sr-Cyrl-RS" sz="2000" b="1" dirty="0" smtClean="0"/>
              <a:t>8.125.</a:t>
            </a:r>
            <a:r>
              <a:rPr lang="en-US" sz="2000" b="1" dirty="0" smtClean="0"/>
              <a:t>000</a:t>
            </a:r>
            <a:r>
              <a:rPr lang="sr-Cyrl-RS" sz="2000" b="1" dirty="0" smtClean="0"/>
              <a:t> </a:t>
            </a:r>
            <a:r>
              <a:rPr lang="sr-Cyrl-RS" sz="2000" dirty="0"/>
              <a:t>динара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xmlns="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33675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861049"/>
            <a:ext cx="485775" cy="1449908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052735"/>
            <a:ext cx="8640960" cy="5668739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8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800" dirty="0" smtClean="0"/>
              <a:t>2026. </a:t>
            </a:r>
            <a:r>
              <a:rPr lang="sr-Cyrl-RS" sz="1800" dirty="0"/>
              <a:t>години из буџета износе: </a:t>
            </a:r>
          </a:p>
          <a:p>
            <a:endParaRPr lang="sr-Cyrl-RS" sz="1800" dirty="0"/>
          </a:p>
          <a:p>
            <a:endParaRPr lang="sr-Cyrl-RS" sz="1800" dirty="0"/>
          </a:p>
          <a:p>
            <a:pPr marL="137160" indent="0" algn="just">
              <a:buNone/>
            </a:pPr>
            <a:endParaRPr lang="ru-RU" sz="18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800" b="1" dirty="0"/>
              <a:t>РАСХОДИ </a:t>
            </a:r>
            <a:r>
              <a:rPr lang="sr-Cyrl-RS" sz="1800" dirty="0"/>
              <a:t>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8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800" b="1" dirty="0"/>
              <a:t>ИЗДАЦИ</a:t>
            </a:r>
            <a:r>
              <a:rPr lang="sr-Cyrl-RS" sz="18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800" dirty="0"/>
              <a:t>e</a:t>
            </a:r>
            <a:r>
              <a:rPr lang="sr-Cyrl-RS" sz="18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800" b="1" dirty="0"/>
              <a:t>РАСХОДИ И ИЗДАЦИ </a:t>
            </a:r>
            <a:r>
              <a:rPr lang="sr-Cyrl-RS" sz="1800" dirty="0"/>
              <a:t>морају се исказивати на законом прописан начин, и то по: </a:t>
            </a:r>
          </a:p>
          <a:p>
            <a:pPr marL="822960" lvl="1" algn="just">
              <a:buFont typeface="Wingdings" panose="05000000000000000000" pitchFamily="2" charset="2"/>
              <a:buChar char="ü"/>
            </a:pP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општине; </a:t>
            </a:r>
          </a:p>
          <a:p>
            <a:pPr marL="822960" lvl="1" algn="just">
              <a:buFont typeface="Wingdings" panose="05000000000000000000" pitchFamily="2" charset="2"/>
              <a:buChar char="ü"/>
            </a:pP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</a:t>
            </a:r>
          </a:p>
          <a:p>
            <a:pPr marL="822960" lvl="1" algn="just">
              <a:buFont typeface="Wingdings" panose="05000000000000000000" pitchFamily="2" charset="2"/>
              <a:buChar char="ü"/>
            </a:pP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општине.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170080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 smtClean="0"/>
              <a:t>1.</a:t>
            </a:r>
            <a:r>
              <a:rPr lang="sr-Cyrl-RS" b="1" dirty="0" smtClean="0"/>
              <a:t>129</a:t>
            </a:r>
            <a:r>
              <a:rPr lang="sr-Latn-RS" b="1" dirty="0" smtClean="0"/>
              <a:t>.</a:t>
            </a:r>
            <a:r>
              <a:rPr lang="sr-Cyrl-RS" b="1" dirty="0" smtClean="0"/>
              <a:t>427</a:t>
            </a:r>
            <a:r>
              <a:rPr lang="sr-Latn-RS" b="1" dirty="0" smtClean="0"/>
              <a:t>.</a:t>
            </a:r>
            <a:r>
              <a:rPr lang="sr-Cyrl-RS" b="1" dirty="0" smtClean="0"/>
              <a:t>22</a:t>
            </a:r>
            <a:r>
              <a:rPr lang="sr-Latn-RS" b="1" dirty="0" smtClean="0"/>
              <a:t>0</a:t>
            </a:r>
            <a:r>
              <a:rPr lang="sr-Cyrl-RS" b="1" dirty="0" smtClean="0"/>
              <a:t>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7556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xmlns="" id="{ACFD75EB-E572-79FC-FE2B-AE54E754D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148771"/>
              </p:ext>
            </p:extLst>
          </p:nvPr>
        </p:nvGraphicFramePr>
        <p:xfrm>
          <a:off x="457200" y="578414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/>
          </a:bodyPr>
          <a:lstStyle/>
          <a:p>
            <a:r>
              <a:rPr lang="sr-Cyrl-RS" sz="2000" b="1" dirty="0"/>
              <a:t>Структура пројектованих расхода и издатака буџета за </a:t>
            </a:r>
            <a:r>
              <a:rPr lang="sr-Cyrl-RS" sz="2000" b="1" dirty="0" smtClean="0"/>
              <a:t>2026. </a:t>
            </a:r>
            <a:r>
              <a:rPr lang="sr-Cyrl-RS" sz="2000" b="1" dirty="0"/>
              <a:t>годину</a:t>
            </a:r>
            <a:endParaRPr lang="en-US" sz="2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082145"/>
              </p:ext>
            </p:extLst>
          </p:nvPr>
        </p:nvGraphicFramePr>
        <p:xfrm>
          <a:off x="251520" y="908720"/>
          <a:ext cx="8435280" cy="54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075393"/>
              </p:ext>
            </p:extLst>
          </p:nvPr>
        </p:nvGraphicFramePr>
        <p:xfrm>
          <a:off x="467544" y="404664"/>
          <a:ext cx="8219255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Које промене у буџету се очекују </a:t>
            </a:r>
            <a:r>
              <a:rPr lang="sr-Cyrl-RS" sz="2800" dirty="0"/>
              <a:t>у односу </a:t>
            </a:r>
            <a:r>
              <a:rPr lang="sr-Cyrl-RS" sz="2800" dirty="0" smtClean="0"/>
              <a:t>на текућу 2025.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Нацртом одлуке о буџету за </a:t>
            </a:r>
            <a:r>
              <a:rPr lang="sr-Cyrl-RS" sz="2000" dirty="0" smtClean="0"/>
              <a:t>2026. </a:t>
            </a:r>
            <a:r>
              <a:rPr lang="sr-Cyrl-RS" sz="2000" dirty="0"/>
              <a:t>годину </a:t>
            </a:r>
            <a:r>
              <a:rPr lang="sr-Cyrl-RS" sz="2000" dirty="0" smtClean="0"/>
              <a:t>пројектовано </a:t>
            </a:r>
            <a:r>
              <a:rPr lang="sr-Cyrl-RS" sz="2000" dirty="0"/>
              <a:t>је да ће укупни трошкови наше општине бити </a:t>
            </a:r>
            <a:r>
              <a:rPr lang="sr-Cyrl-RS" sz="2000" b="1" dirty="0" smtClean="0"/>
              <a:t>повећани </a:t>
            </a:r>
            <a:r>
              <a:rPr lang="sr-Cyrl-RS" sz="2000" dirty="0"/>
              <a:t>у односу </a:t>
            </a:r>
            <a:r>
              <a:rPr lang="sr-Cyrl-RS" sz="2000" dirty="0" smtClean="0"/>
              <a:t>на Одлуку </a:t>
            </a:r>
            <a:r>
              <a:rPr lang="sr-Cyrl-RS" sz="2000" dirty="0"/>
              <a:t>о </a:t>
            </a:r>
            <a:r>
              <a:rPr lang="sr-Cyrl-RS" sz="2000" dirty="0" smtClean="0"/>
              <a:t>буџету за 2025. </a:t>
            </a:r>
            <a:r>
              <a:rPr lang="sr-Cyrl-RS" sz="2000" dirty="0"/>
              <a:t>годину за </a:t>
            </a:r>
            <a:r>
              <a:rPr lang="sr-Cyrl-RS" sz="2000" b="1" dirty="0" smtClean="0"/>
              <a:t>43.897.175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dirty="0" smtClean="0"/>
              <a:t>3,89%.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763688" y="2448312"/>
            <a:ext cx="7139682" cy="1468438"/>
          </a:xfrm>
        </p:spPr>
        <p:txBody>
          <a:bodyPr rtlCol="0">
            <a:normAutofit fontScale="85000" lnSpcReduction="10000"/>
          </a:bodyPr>
          <a:lstStyle/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Коришћење роба и услуга </a:t>
            </a:r>
            <a:r>
              <a:rPr lang="sr-Cyrl-RS" sz="1800" dirty="0" smtClean="0">
                <a:cs typeface="Arial" panose="020B0604020202020204" pitchFamily="34" charset="0"/>
              </a:rPr>
              <a:t>пројектовано смањење за </a:t>
            </a:r>
            <a:r>
              <a:rPr lang="sr-Cyrl-RS" sz="1800" b="1" dirty="0" smtClean="0">
                <a:cs typeface="Arial" panose="020B0604020202020204" pitchFamily="34" charset="0"/>
              </a:rPr>
              <a:t>4.303.000 </a:t>
            </a:r>
            <a:r>
              <a:rPr lang="sr-Cyrl-RS" sz="1800" dirty="0" smtClean="0">
                <a:cs typeface="Arial" panose="020B0604020202020204" pitchFamily="34" charset="0"/>
              </a:rPr>
              <a:t>динара</a:t>
            </a:r>
            <a:endParaRPr lang="en-US" sz="1800" dirty="0" smtClean="0"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Субвенције</a:t>
            </a:r>
            <a:r>
              <a:rPr lang="sr-Cyrl-RS" sz="1800" b="1" dirty="0" smtClean="0">
                <a:solidFill>
                  <a:schemeClr val="hlink"/>
                </a:solidFill>
              </a:rPr>
              <a:t> </a:t>
            </a:r>
            <a:r>
              <a:rPr lang="sr-Cyrl-RS" sz="1800" dirty="0"/>
              <a:t>ће бити смањене за </a:t>
            </a:r>
            <a:r>
              <a:rPr lang="sr-Cyrl-RS" sz="1800" b="1" dirty="0" smtClean="0">
                <a:cs typeface="Arial" panose="020B0604020202020204" pitchFamily="34" charset="0"/>
              </a:rPr>
              <a:t>12.040.000</a:t>
            </a:r>
            <a:r>
              <a:rPr lang="sr-Cyrl-RS" sz="1800" b="1" dirty="0" smtClean="0">
                <a:solidFill>
                  <a:schemeClr val="hlink"/>
                </a:solidFill>
              </a:rPr>
              <a:t> </a:t>
            </a:r>
            <a:r>
              <a:rPr lang="sr-Cyrl-RS" sz="1800" dirty="0"/>
              <a:t>динара</a:t>
            </a:r>
            <a:r>
              <a:rPr lang="sr-Cyrl-RS" sz="1800" dirty="0" smtClean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800" b="1" dirty="0" smtClean="0">
                <a:solidFill>
                  <a:srgbClr val="FF0000"/>
                </a:solidFill>
              </a:rPr>
              <a:t>Издаци за социјалну заштиту </a:t>
            </a:r>
            <a:r>
              <a:rPr lang="sr-Cyrl-RS" sz="1800" dirty="0" smtClean="0"/>
              <a:t>су смањени за </a:t>
            </a:r>
            <a:r>
              <a:rPr lang="sr-Cyrl-RS" sz="1800" b="1" dirty="0" smtClean="0"/>
              <a:t>1.710.000</a:t>
            </a:r>
            <a:r>
              <a:rPr lang="sr-Cyrl-RS" sz="1800" dirty="0" smtClean="0"/>
              <a:t> динара</a:t>
            </a:r>
            <a:endParaRPr lang="en-US" sz="1800" dirty="0"/>
          </a:p>
          <a:p>
            <a:pPr>
              <a:defRPr/>
            </a:pPr>
            <a:r>
              <a:rPr lang="sr-Cyrl-R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Остали </a:t>
            </a:r>
            <a:r>
              <a:rPr lang="sr-Cyrl-RS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расходи (средства резерви) </a:t>
            </a:r>
            <a:r>
              <a:rPr lang="sr-Cyrl-RS" altLang="en-US" sz="1800" dirty="0">
                <a:cs typeface="Arial" panose="020B0604020202020204" pitchFamily="34" charset="0"/>
              </a:rPr>
              <a:t>ће бити смањени за</a:t>
            </a:r>
            <a:r>
              <a:rPr lang="sr-Cyrl-R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sr-Cyrl-RS" altLang="en-US" sz="1800" b="1" dirty="0" smtClean="0">
                <a:cs typeface="Arial" panose="020B0604020202020204" pitchFamily="34" charset="0"/>
              </a:rPr>
              <a:t>2.007.140 </a:t>
            </a:r>
            <a:r>
              <a:rPr lang="sr-Cyrl-RS" altLang="en-US" sz="1800" dirty="0">
                <a:cs typeface="Arial" panose="020B0604020202020204" pitchFamily="34" charset="0"/>
              </a:rPr>
              <a:t>динара;</a:t>
            </a:r>
          </a:p>
          <a:p>
            <a:pPr>
              <a:defRPr/>
            </a:pPr>
            <a:r>
              <a:rPr lang="ru-RU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Отплата главнице и камата </a:t>
            </a:r>
            <a:r>
              <a:rPr lang="ru-RU" altLang="en-US" sz="1800" dirty="0">
                <a:cs typeface="Arial" panose="020B0604020202020204" pitchFamily="34" charset="0"/>
              </a:rPr>
              <a:t>ће бити смањени за </a:t>
            </a:r>
            <a:r>
              <a:rPr lang="ru-RU" altLang="en-US" sz="1800" b="1" dirty="0" smtClean="0">
                <a:cs typeface="Arial" panose="020B0604020202020204" pitchFamily="34" charset="0"/>
              </a:rPr>
              <a:t>600.000 </a:t>
            </a:r>
            <a:r>
              <a:rPr lang="ru-RU" altLang="en-US" sz="1800" dirty="0">
                <a:cs typeface="Arial" panose="020B0604020202020204" pitchFamily="34" charset="0"/>
              </a:rPr>
              <a:t>динара</a:t>
            </a:r>
            <a:endParaRPr lang="sr-Latn-RS" altLang="en-US" sz="1800" dirty="0"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365104"/>
            <a:ext cx="6696744" cy="117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Расходи за запослене </a:t>
            </a:r>
            <a:r>
              <a:rPr lang="sr-Cyrl-RS" dirty="0">
                <a:latin typeface="+mn-lt"/>
                <a:cs typeface="Arial" panose="020B0604020202020204" pitchFamily="34" charset="0"/>
              </a:rPr>
              <a:t>биће </a:t>
            </a:r>
            <a:r>
              <a:rPr lang="sr-Cyrl-RS" dirty="0">
                <a:latin typeface="+mn-lt"/>
              </a:rPr>
              <a:t>повећани за </a:t>
            </a:r>
            <a:r>
              <a:rPr lang="en-US" b="1" dirty="0" smtClean="0">
                <a:latin typeface="+mn-lt"/>
              </a:rPr>
              <a:t>1</a:t>
            </a:r>
            <a:r>
              <a:rPr lang="sr-Cyrl-RS" b="1" dirty="0" smtClean="0">
                <a:latin typeface="+mn-lt"/>
              </a:rPr>
              <a:t>8.622.</a:t>
            </a:r>
            <a:r>
              <a:rPr lang="en-US" b="1" dirty="0" smtClean="0">
                <a:latin typeface="+mn-lt"/>
              </a:rPr>
              <a:t>0</a:t>
            </a:r>
            <a:r>
              <a:rPr lang="sr-Cyrl-RS" b="1" dirty="0" smtClean="0">
                <a:latin typeface="+mn-lt"/>
              </a:rPr>
              <a:t>00 </a:t>
            </a:r>
            <a:r>
              <a:rPr lang="sr-Cyrl-RS" dirty="0">
                <a:latin typeface="+mn-lt"/>
              </a:rPr>
              <a:t>динара</a:t>
            </a:r>
            <a:r>
              <a:rPr lang="sr-Cyrl-RS" dirty="0" smtClean="0">
                <a:latin typeface="+mn-lt"/>
              </a:rPr>
              <a:t>;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Трансфери </a:t>
            </a:r>
            <a:r>
              <a:rPr lang="sr-Cyrl-RS" dirty="0">
                <a:latin typeface="+mn-lt"/>
              </a:rPr>
              <a:t>ће бити повећани за </a:t>
            </a:r>
            <a:r>
              <a:rPr lang="sr-Cyrl-RS" b="1" dirty="0" smtClean="0">
                <a:latin typeface="+mn-lt"/>
              </a:rPr>
              <a:t>4.375.000</a:t>
            </a:r>
            <a:r>
              <a:rPr lang="sr-Cyrl-RS" dirty="0" smtClean="0">
                <a:latin typeface="+mn-lt"/>
              </a:rPr>
              <a:t> динара;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altLang="en-US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Капитални издаци </a:t>
            </a:r>
            <a:r>
              <a:rPr lang="sr-Cyrl-RS" dirty="0"/>
              <a:t>ће бити повећани </a:t>
            </a:r>
            <a:r>
              <a:rPr lang="sr-Cyrl-RS" dirty="0" smtClean="0"/>
              <a:t>за </a:t>
            </a:r>
            <a:r>
              <a:rPr lang="sr-Cyrl-RS" b="1" dirty="0" smtClean="0"/>
              <a:t>41.560.315</a:t>
            </a:r>
            <a:r>
              <a:rPr lang="sr-Cyrl-RS" dirty="0" smtClean="0"/>
              <a:t>  </a:t>
            </a:r>
            <a:r>
              <a:rPr lang="sr-Cyrl-RS" dirty="0"/>
              <a:t>динара;</a:t>
            </a:r>
            <a:endParaRPr lang="en-US" dirty="0"/>
          </a:p>
          <a:p>
            <a:pPr marL="0" indent="0">
              <a:spcBef>
                <a:spcPct val="20000"/>
              </a:spcBef>
            </a:pPr>
            <a:endParaRPr lang="sr-Latn-RS" alt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xmlns="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xmlns="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7" y="4573588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432048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Планирани расходи </a:t>
            </a:r>
            <a:r>
              <a:rPr lang="sr-Cyrl-RS" sz="3000" b="1" dirty="0"/>
              <a:t>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16512"/>
              </p:ext>
            </p:extLst>
          </p:nvPr>
        </p:nvGraphicFramePr>
        <p:xfrm>
          <a:off x="274523" y="724727"/>
          <a:ext cx="8594954" cy="60775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93247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3001707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Назив програма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Средства из Нацрта одлуке о буџету за </a:t>
                      </a:r>
                      <a:r>
                        <a:rPr lang="sr-Cyrl-RS" sz="1400" dirty="0" smtClean="0"/>
                        <a:t>2026. </a:t>
                      </a:r>
                      <a:r>
                        <a:rPr lang="sr-Cyrl-RS" sz="1400" dirty="0"/>
                        <a:t>годину  (износ у динарима)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4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21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700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2. Комуналне делатности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r>
                        <a:rPr lang="sr-Cyrl-RS" sz="1400" dirty="0" smtClean="0"/>
                        <a:t>5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966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3. Локални економски развој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11.000.000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4. Развој туризма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18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692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5. Пољопривреда и рурални развој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25.100.000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6. Заштита животне средине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38.510.000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7. Организација саобраћаја и саобраћајна инфраструктура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133.240.000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8. Предшколско васпитање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sr-Cyrl-RS" sz="1400" dirty="0" smtClean="0"/>
                        <a:t>39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026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3</a:t>
                      </a:r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9. Основно образовање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80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234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315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/>
                        <a:t>Програм 10. Средње образовање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20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600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11. Социјална и дечија заштита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81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616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12. Здравствена заштита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30.312.500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13. Развој културе и информисања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61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100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14. Развој спорта и омладине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39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320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0</a:t>
                      </a:r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15. Опште услуге локалне самоуправе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sr-Cyrl-RS" sz="1400" dirty="0" smtClean="0"/>
                        <a:t>74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550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405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16. Политички систем локалне самоуправе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31</a:t>
                      </a:r>
                      <a:r>
                        <a:rPr lang="en-US" sz="1400" dirty="0" smtClean="0"/>
                        <a:t>.</a:t>
                      </a:r>
                      <a:r>
                        <a:rPr lang="sr-Cyrl-RS" sz="1400" dirty="0" smtClean="0"/>
                        <a:t>560</a:t>
                      </a:r>
                      <a:r>
                        <a:rPr lang="en-US" sz="1400" dirty="0" smtClean="0"/>
                        <a:t>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400" dirty="0"/>
                        <a:t>Програм 17. Енергетска ефикасност  и обновљиви извори енергије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6.900.000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b="1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</a:t>
                      </a:r>
                      <a:r>
                        <a:rPr lang="sr-Cyrl-RS" sz="1400" b="1" dirty="0" smtClean="0"/>
                        <a:t>129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sr-Cyrl-RS" sz="1400" b="1" dirty="0" smtClean="0"/>
                        <a:t>427</a:t>
                      </a:r>
                      <a:r>
                        <a:rPr lang="en-US" sz="1400" b="1" dirty="0" smtClean="0"/>
                        <a:t>.</a:t>
                      </a:r>
                      <a:r>
                        <a:rPr lang="sr-Cyrl-RS" sz="1400" b="1" dirty="0" smtClean="0"/>
                        <a:t>96</a:t>
                      </a:r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A group of people in traditional clothing&#10;&#10;Description automatically generated">
            <a:extLst>
              <a:ext uri="{FF2B5EF4-FFF2-40B4-BE49-F238E27FC236}">
                <a16:creationId xmlns:a16="http://schemas.microsoft.com/office/drawing/2014/main" xmlns="" id="{37705883-D1DD-DFF5-9409-B1F9D3FC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3" y="2596985"/>
            <a:ext cx="3093084" cy="1633671"/>
          </a:xfrm>
          <a:prstGeom prst="rect">
            <a:avLst/>
          </a:prstGeom>
        </p:spPr>
      </p:pic>
      <p:pic>
        <p:nvPicPr>
          <p:cNvPr id="15" name="Picture 14" descr="A group of children running on a street&#10;&#10;Description automatically generated">
            <a:extLst>
              <a:ext uri="{FF2B5EF4-FFF2-40B4-BE49-F238E27FC236}">
                <a16:creationId xmlns:a16="http://schemas.microsoft.com/office/drawing/2014/main" xmlns="" id="{2DD29274-F7DF-C6E4-2FFA-DFF6EC6C6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2" y="4507598"/>
            <a:ext cx="4450094" cy="2350402"/>
          </a:xfrm>
          <a:prstGeom prst="rect">
            <a:avLst/>
          </a:prstGeom>
        </p:spPr>
      </p:pic>
      <p:pic>
        <p:nvPicPr>
          <p:cNvPr id="17" name="Picture 16" descr="A building with a dome and a stone fence&#10;&#10;Description automatically generated">
            <a:extLst>
              <a:ext uri="{FF2B5EF4-FFF2-40B4-BE49-F238E27FC236}">
                <a16:creationId xmlns:a16="http://schemas.microsoft.com/office/drawing/2014/main" xmlns="" id="{64DC0793-667F-92D6-3442-CC8F26487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37" y="150727"/>
            <a:ext cx="3941460" cy="2081757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A1BFE610-13FC-BA2A-BF0D-6372B3C0E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4" y="137349"/>
            <a:ext cx="3795471" cy="2004650"/>
          </a:xfrm>
          <a:prstGeom prst="rect">
            <a:avLst/>
          </a:prstGeom>
        </p:spPr>
      </p:pic>
      <p:pic>
        <p:nvPicPr>
          <p:cNvPr id="21" name="Picture 20" descr="Two horses with bridles and a person in a hat&#10;&#10;Description automatically generated">
            <a:extLst>
              <a:ext uri="{FF2B5EF4-FFF2-40B4-BE49-F238E27FC236}">
                <a16:creationId xmlns:a16="http://schemas.microsoft.com/office/drawing/2014/main" xmlns="" id="{CD9349EA-1A92-40B6-02BF-CB68077B1F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32" y="4289771"/>
            <a:ext cx="3673812" cy="2447678"/>
          </a:xfrm>
          <a:prstGeom prst="rect">
            <a:avLst/>
          </a:prstGeom>
        </p:spPr>
      </p:pic>
      <p:pic>
        <p:nvPicPr>
          <p:cNvPr id="23" name="Picture 22" descr="A person in a hot tub&#10;&#10;Description automatically generated">
            <a:extLst>
              <a:ext uri="{FF2B5EF4-FFF2-40B4-BE49-F238E27FC236}">
                <a16:creationId xmlns:a16="http://schemas.microsoft.com/office/drawing/2014/main" xmlns="" id="{CD7F14CB-0769-656F-3980-0C838E0F5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10" y="2568229"/>
            <a:ext cx="2910565" cy="1633672"/>
          </a:xfrm>
          <a:prstGeom prst="rect">
            <a:avLst/>
          </a:prstGeom>
        </p:spPr>
      </p:pic>
      <p:pic>
        <p:nvPicPr>
          <p:cNvPr id="25" name="Picture 24" descr="A large white building with a round roof&#10;&#10;Description automatically generated">
            <a:extLst>
              <a:ext uri="{FF2B5EF4-FFF2-40B4-BE49-F238E27FC236}">
                <a16:creationId xmlns:a16="http://schemas.microsoft.com/office/drawing/2014/main" xmlns="" id="{9946D496-A416-F69D-89C7-C60ACC28CA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10" y="2565613"/>
            <a:ext cx="2450510" cy="1633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6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sr-Cyrl-RS" sz="2000" b="1" dirty="0" smtClean="0"/>
              <a:t>Структура планираних </a:t>
            </a:r>
            <a:r>
              <a:rPr lang="sr-Cyrl-RS" sz="2000" b="1" dirty="0"/>
              <a:t>расхода по буџетским </a:t>
            </a:r>
            <a:r>
              <a:rPr lang="sr-Cyrl-RS" sz="2000" b="1" dirty="0" smtClean="0"/>
              <a:t>програмима у процентима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822771"/>
              </p:ext>
            </p:extLst>
          </p:nvPr>
        </p:nvGraphicFramePr>
        <p:xfrm>
          <a:off x="539552" y="836712"/>
          <a:ext cx="81472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Планирани расходи буџета по буџетским корисницима</a:t>
            </a:r>
            <a:endParaRPr lang="en-GB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986621"/>
              </p:ext>
            </p:extLst>
          </p:nvPr>
        </p:nvGraphicFramePr>
        <p:xfrm>
          <a:off x="457200" y="836712"/>
          <a:ext cx="8229601" cy="548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849"/>
                <a:gridCol w="3360608"/>
                <a:gridCol w="3061886"/>
                <a:gridCol w="1124258"/>
              </a:tblGrid>
              <a:tr h="442927"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Ред. Бр.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Назив</a:t>
                      </a:r>
                      <a:r>
                        <a:rPr lang="sr-Cyrl-RS" sz="1200" baseline="0" dirty="0" smtClean="0"/>
                        <a:t> буџетског корисника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Средства из Нацрта одлуке о буџету за 2026.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200" dirty="0" smtClean="0"/>
                        <a:t>% буџета по кориснкику</a:t>
                      </a:r>
                      <a:endParaRPr lang="en-GB" sz="12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1.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Скупштина општине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13.690.000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1.21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2.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Председник општине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15.370.000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1.36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3.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Општинско веће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2.500.000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0.22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4.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Општинско правобранилаштво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4.640.000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0.41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5.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Општинска управа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742.348.220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65.73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6.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Предшколска установа „Слава Ковић“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139.026.000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12.31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7.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Туристичка организација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18.692.000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1.65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8.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Културни</a:t>
                      </a:r>
                      <a:r>
                        <a:rPr lang="sr-Cyrl-RS" sz="1400" baseline="0" dirty="0" smtClean="0"/>
                        <a:t> центар и Народна библиотека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52.250.000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4.63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9.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Месне</a:t>
                      </a:r>
                      <a:r>
                        <a:rPr lang="sr-Cyrl-RS" sz="1400" baseline="0" dirty="0" smtClean="0"/>
                        <a:t> заједнице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19.258.500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1.71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10.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Дом здравља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29.412.500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2.60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11.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Основно образовање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49.034.000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4.34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 smtClean="0"/>
                        <a:t>12.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Средње образовање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20.600.000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1.82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13.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400" dirty="0" smtClean="0"/>
                        <a:t>Центар за социјални рад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22.606.000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2.00</a:t>
                      </a:r>
                      <a:endParaRPr lang="en-GB" sz="1400" dirty="0"/>
                    </a:p>
                  </a:txBody>
                  <a:tcPr/>
                </a:tc>
              </a:tr>
              <a:tr h="35926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 smtClean="0"/>
                        <a:t>УКУПНО: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b="1" dirty="0" smtClean="0"/>
                        <a:t>1.129.427.220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b="1" dirty="0" smtClean="0"/>
                        <a:t>100%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787971"/>
              </p:ext>
            </p:extLst>
          </p:nvPr>
        </p:nvGraphicFramePr>
        <p:xfrm>
          <a:off x="395532" y="764705"/>
          <a:ext cx="8291267" cy="583264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93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4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916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27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28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57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Израда</a:t>
                      </a:r>
                      <a:r>
                        <a:rPr lang="sr-Cyrl-RS" sz="14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пројектне документације за секундарну мрежу водоснабдевања за насељена места: Црна Бара, Салаш Црнобарски, Совљак, Глоговац и Баново Поље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10.000.000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Израда</a:t>
                      </a:r>
                      <a:r>
                        <a:rPr lang="sr-Cyrl-RS" sz="14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пројектне документације за пројекат реконструкције и санације објекта ОШ „Вук Караџић“ у Бадовинцима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4.000.000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Замена</a:t>
                      </a:r>
                      <a:r>
                        <a:rPr lang="sr-Cyrl-RS" sz="14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котла ОШ „Вук Караџић“ Бадовинци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19.600.315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Санација</a:t>
                      </a:r>
                      <a:r>
                        <a:rPr lang="sr-Cyrl-RS" sz="1400" b="1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реконструкција крова на објекту ОШ „Мика Митровић“ у Богатићу</a:t>
                      </a:r>
                      <a:endParaRPr lang="sr-Cyrl-RS" sz="1400" b="1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4.700.000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2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Санација</a:t>
                      </a:r>
                      <a:r>
                        <a:rPr lang="sr-Cyrl-RS" sz="14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реконструкција крова на објекту ОШ „Јанко Веселиновић“ у Црној Бари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2.900.000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4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измештање трафо станице у Бадовинцима</a:t>
                      </a:r>
                      <a:endParaRPr lang="en-US" sz="1400" dirty="0" smtClean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6.000.000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Енергетска санација стамбених зграда и породичних кућа и станова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+mn-lt"/>
                          <a:ea typeface="Times New Roman"/>
                        </a:rPr>
                        <a:t>6.400.000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20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346050"/>
          </a:xfrm>
        </p:spPr>
        <p:txBody>
          <a:bodyPr>
            <a:noAutofit/>
          </a:bodyPr>
          <a:lstStyle/>
          <a:p>
            <a:r>
              <a:rPr lang="sr-Cyrl-RS" sz="1800" dirty="0"/>
              <a:t>Најважнији планирани капитални пројекти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599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365125"/>
          </a:xfrm>
        </p:spPr>
        <p:txBody>
          <a:bodyPr>
            <a:noAutofit/>
          </a:bodyPr>
          <a:lstStyle/>
          <a:p>
            <a:r>
              <a:rPr lang="sr-Cyrl-RS" sz="2000" b="1" dirty="0"/>
              <a:t>Најважнији пројекти</a:t>
            </a:r>
            <a:r>
              <a:rPr lang="sr-Latn-RS" sz="2000" b="1" dirty="0"/>
              <a:t> </a:t>
            </a:r>
            <a:r>
              <a:rPr lang="sr-Cyrl-RS" sz="2000" b="1" dirty="0"/>
              <a:t>од интереса за локалну заједницу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xmlns="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11167"/>
              </p:ext>
            </p:extLst>
          </p:nvPr>
        </p:nvGraphicFramePr>
        <p:xfrm>
          <a:off x="107504" y="453801"/>
          <a:ext cx="8856984" cy="617355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928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5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+mn-lt"/>
                        </a:rPr>
                        <a:t>Назив пројекта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+mn-lt"/>
                        </a:rPr>
                        <a:t>Планирана средства (и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знос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 у </a:t>
                      </a:r>
                      <a:r>
                        <a:rPr lang="en-US" sz="1100" dirty="0" err="1">
                          <a:effectLst/>
                          <a:latin typeface="+mn-lt"/>
                        </a:rPr>
                        <a:t>динарима</a:t>
                      </a:r>
                      <a:r>
                        <a:rPr lang="sr-Cyrl-RS" sz="1100" dirty="0">
                          <a:effectLst/>
                          <a:latin typeface="+mn-lt"/>
                        </a:rPr>
                        <a:t>) у </a:t>
                      </a:r>
                      <a:r>
                        <a:rPr lang="sr-Cyrl-RS" sz="1100" dirty="0" smtClean="0">
                          <a:effectLst/>
                          <a:latin typeface="+mn-lt"/>
                        </a:rPr>
                        <a:t>2026. </a:t>
                      </a:r>
                      <a:r>
                        <a:rPr lang="sr-Cyrl-RS" sz="1100" dirty="0">
                          <a:effectLst/>
                          <a:latin typeface="+mn-lt"/>
                        </a:rPr>
                        <a:t>години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Изградња рециклажних острва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1.200.000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Одношење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анималног отпада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Извођење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радова на изградњи паркинг простора на кат. Парц. 1871 у Глушцима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480.000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Извођење</a:t>
                      </a:r>
                      <a:r>
                        <a:rPr lang="sr-Cyrl-RS" sz="1100" b="1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радова на саобраћаници са паркингом на гробљу у Богатићу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2.200.000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Асфалтирање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некатегорисаног пута на кат. Парц. 10993 и 10991/4 у Богатићу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600.000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Извођење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радова на паркинг простору у Белотићу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460.000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Извођење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радова на паркинг простору у Салашу Црнобарском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200.000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Израда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пројеката санације депонија на територији општине Богатић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500.000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Санација артерског бунара у центру Узвећа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Санација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реконструкција воводовне мреже у Богатићу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Бушотина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Црна Бара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100.000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Проширење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изворишта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Реконструкција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доградња трибина ФК Метковић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1.000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Изградња трибина ФК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Баир Богатић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600.000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932735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Дани Јанка Веселиновића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320.000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2998539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Мартинови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дани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550.000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9875786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Богатфест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– Међународни фестивал фолклора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4.100.000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719241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Манифестација:</a:t>
                      </a: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Метковачка весела машина, Хајдучко вече, Мачванска лила и Ивањдански дани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2757277"/>
                  </a:ext>
                </a:extLst>
              </a:tr>
              <a:tr h="233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Мото скуп Богатић</a:t>
                      </a:r>
                      <a:endParaRPr lang="en-US" sz="110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+mn-lt"/>
                          <a:ea typeface="Times New Roman"/>
                        </a:rPr>
                        <a:t>400.000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8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r-Cyrl-RS" sz="2400" dirty="0"/>
              <a:t>Ка </a:t>
            </a:r>
            <a:r>
              <a:rPr lang="sr-Cyrl-RS" sz="2400" dirty="0" smtClean="0"/>
              <a:t>равноправниј</a:t>
            </a:r>
            <a:r>
              <a:rPr lang="sr-Latn-RS" sz="2400" dirty="0" smtClean="0"/>
              <a:t>oj </a:t>
            </a:r>
            <a:r>
              <a:rPr lang="sr-Cyrl-RS" sz="2400" dirty="0" smtClean="0"/>
              <a:t>општини </a:t>
            </a:r>
            <a:r>
              <a:rPr lang="sr-Cyrl-RS" sz="2400" dirty="0"/>
              <a:t>- Родно одговорно буџетирање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algn="just"/>
            <a:endParaRPr lang="sr-Cyrl-RS" dirty="0"/>
          </a:p>
          <a:p>
            <a:pPr algn="just"/>
            <a:r>
              <a:rPr lang="sr-Cyrl-RS" sz="2900" dirty="0"/>
              <a:t>У</a:t>
            </a:r>
            <a:r>
              <a:rPr lang="en-US" sz="2900" dirty="0" err="1"/>
              <a:t>вођење</a:t>
            </a:r>
            <a:r>
              <a:rPr lang="en-US" sz="2900" dirty="0"/>
              <a:t> </a:t>
            </a:r>
            <a:r>
              <a:rPr lang="en-US" sz="2900" dirty="0" err="1"/>
              <a:t>принципа</a:t>
            </a:r>
            <a:r>
              <a:rPr lang="en-US" sz="2900" dirty="0"/>
              <a:t> </a:t>
            </a:r>
            <a:r>
              <a:rPr lang="en-US" sz="2900" dirty="0" err="1"/>
              <a:t>родне</a:t>
            </a:r>
            <a:r>
              <a:rPr lang="en-US" sz="2900" dirty="0"/>
              <a:t> </a:t>
            </a:r>
            <a:r>
              <a:rPr lang="en-US" sz="2900" dirty="0" err="1"/>
              <a:t>равноправности</a:t>
            </a:r>
            <a:r>
              <a:rPr lang="en-US" sz="2900" dirty="0"/>
              <a:t> у </a:t>
            </a:r>
            <a:r>
              <a:rPr lang="en-US" sz="2900" dirty="0" err="1"/>
              <a:t>буџетски</a:t>
            </a:r>
            <a:r>
              <a:rPr lang="en-US" sz="2900" dirty="0"/>
              <a:t> </a:t>
            </a:r>
            <a:r>
              <a:rPr lang="en-US" sz="2900" dirty="0" err="1"/>
              <a:t>процес</a:t>
            </a:r>
            <a:r>
              <a:rPr lang="sr-Cyrl-RS" sz="2900" dirty="0"/>
              <a:t> </a:t>
            </a:r>
            <a:r>
              <a:rPr lang="en-US" sz="2900" dirty="0" err="1"/>
              <a:t>доприноси</a:t>
            </a:r>
            <a:r>
              <a:rPr lang="en-US" sz="2900" dirty="0"/>
              <a:t> </a:t>
            </a:r>
            <a:r>
              <a:rPr lang="en-US" sz="2900" dirty="0" err="1"/>
              <a:t>побољшању</a:t>
            </a:r>
            <a:r>
              <a:rPr lang="en-US" sz="2900" dirty="0"/>
              <a:t> </a:t>
            </a:r>
            <a:r>
              <a:rPr lang="en-US" sz="2900" dirty="0" err="1"/>
              <a:t>ефективности</a:t>
            </a:r>
            <a:r>
              <a:rPr lang="en-US" sz="2900" dirty="0"/>
              <a:t> </a:t>
            </a:r>
            <a:r>
              <a:rPr lang="en-US" sz="2900" dirty="0" err="1"/>
              <a:t>буџета</a:t>
            </a:r>
            <a:r>
              <a:rPr lang="en-US" sz="2900" dirty="0"/>
              <a:t> и </a:t>
            </a:r>
            <a:r>
              <a:rPr lang="en-US" sz="2900" dirty="0" err="1"/>
              <a:t>омогућава</a:t>
            </a:r>
            <a:r>
              <a:rPr lang="en-US" sz="2900" dirty="0"/>
              <a:t> </a:t>
            </a:r>
            <a:r>
              <a:rPr lang="en-US" sz="2900" dirty="0" err="1"/>
              <a:t>бољи</a:t>
            </a:r>
            <a:r>
              <a:rPr lang="en-US" sz="2900" dirty="0"/>
              <a:t> </a:t>
            </a:r>
            <a:r>
              <a:rPr lang="en-US" sz="2900" dirty="0" err="1"/>
              <a:t>увид</a:t>
            </a:r>
            <a:r>
              <a:rPr lang="en-US" sz="2900" dirty="0"/>
              <a:t> у </a:t>
            </a:r>
            <a:r>
              <a:rPr lang="en-US" sz="2900" dirty="0" err="1"/>
              <a:t>користи</a:t>
            </a:r>
            <a:r>
              <a:rPr lang="en-US" sz="2900" dirty="0"/>
              <a:t> </a:t>
            </a:r>
            <a:r>
              <a:rPr lang="en-US" sz="2900" dirty="0" err="1"/>
              <a:t>које</a:t>
            </a:r>
            <a:r>
              <a:rPr lang="en-US" sz="2900" dirty="0"/>
              <a:t> </a:t>
            </a:r>
            <a:r>
              <a:rPr lang="en-US" sz="2900" dirty="0" err="1"/>
              <a:t>жене</a:t>
            </a:r>
            <a:r>
              <a:rPr lang="en-US" sz="2900" dirty="0"/>
              <a:t> и </a:t>
            </a:r>
            <a:r>
              <a:rPr lang="en-US" sz="2900" dirty="0" err="1"/>
              <a:t>мушкарци</a:t>
            </a:r>
            <a:r>
              <a:rPr lang="en-US" sz="2900" dirty="0"/>
              <a:t> </a:t>
            </a:r>
            <a:r>
              <a:rPr lang="en-US" sz="2900" dirty="0" err="1"/>
              <a:t>имају</a:t>
            </a:r>
            <a:r>
              <a:rPr lang="en-US" sz="2900" dirty="0"/>
              <a:t> </a:t>
            </a:r>
            <a:r>
              <a:rPr lang="en-US" sz="2900" dirty="0" err="1"/>
              <a:t>од</a:t>
            </a:r>
            <a:r>
              <a:rPr lang="en-US" sz="2900" dirty="0"/>
              <a:t> </a:t>
            </a:r>
            <a:r>
              <a:rPr lang="en-US" sz="2900" dirty="0" err="1"/>
              <a:t>буџетских</a:t>
            </a:r>
            <a:r>
              <a:rPr lang="en-US" sz="2900" dirty="0"/>
              <a:t> </a:t>
            </a:r>
            <a:r>
              <a:rPr lang="en-US" sz="2900" dirty="0" err="1"/>
              <a:t>средстава</a:t>
            </a:r>
            <a:r>
              <a:rPr lang="en-US" sz="2900" dirty="0"/>
              <a:t>.  </a:t>
            </a:r>
            <a:endParaRPr lang="sr-Cyrl-RS" sz="2900" dirty="0"/>
          </a:p>
          <a:p>
            <a:pPr algn="just"/>
            <a:endParaRPr lang="en-US" sz="2900" dirty="0"/>
          </a:p>
          <a:p>
            <a:pPr algn="just"/>
            <a:r>
              <a:rPr lang="sr-Cyrl-RS" sz="2900" dirty="0"/>
              <a:t>Наставили смо тренд из претходних година и проширујемо обухват уродњених информација у буџету - у складу са Законом смо у првом кварталу ове године усвојили План поступног увођења родно одговорног буџетирања за наредну </a:t>
            </a:r>
            <a:r>
              <a:rPr lang="sr-Cyrl-RS" sz="2900" dirty="0" smtClean="0"/>
              <a:t>2026. </a:t>
            </a:r>
            <a:r>
              <a:rPr lang="sr-Cyrl-RS" sz="2900" dirty="0"/>
              <a:t>годину.</a:t>
            </a:r>
          </a:p>
          <a:p>
            <a:pPr marL="0" indent="0" algn="just">
              <a:buNone/>
            </a:pPr>
            <a:endParaRPr lang="sr-Cyrl-RS" sz="2900" dirty="0"/>
          </a:p>
          <a:p>
            <a:pPr algn="just"/>
            <a:r>
              <a:rPr lang="sr-Cyrl-RS" sz="2900" dirty="0"/>
              <a:t>У складу са овим Планом - у Нацрту одлуке о буџету за </a:t>
            </a:r>
            <a:r>
              <a:rPr lang="sr-Cyrl-RS" sz="2900" dirty="0" smtClean="0"/>
              <a:t>2026. </a:t>
            </a:r>
            <a:r>
              <a:rPr lang="sr-Cyrl-RS" sz="2900" dirty="0"/>
              <a:t>годину применили смо родно осетљиве  циљеве и/или индикаторе у оквиру </a:t>
            </a:r>
            <a:r>
              <a:rPr lang="sr-Cyrl-RS" sz="2900" dirty="0" smtClean="0"/>
              <a:t>следећих програма:</a:t>
            </a:r>
          </a:p>
          <a:p>
            <a:pPr marL="0" indent="0" algn="just">
              <a:buNone/>
            </a:pPr>
            <a:r>
              <a:rPr lang="sr-Cyrl-RS" sz="2900" dirty="0" smtClean="0"/>
              <a:t> </a:t>
            </a:r>
          </a:p>
          <a:p>
            <a:pPr marL="0" indent="0" algn="just">
              <a:buNone/>
            </a:pPr>
            <a:r>
              <a:rPr lang="sr-Cyrl-RS" sz="2900" dirty="0" smtClean="0">
                <a:solidFill>
                  <a:srgbClr val="FF0000"/>
                </a:solidFill>
              </a:rPr>
              <a:t>Програм:</a:t>
            </a:r>
            <a:r>
              <a:rPr lang="sr-Cyrl-RS" sz="2900" dirty="0" smtClean="0"/>
              <a:t> </a:t>
            </a:r>
            <a:r>
              <a:rPr lang="sr-Cyrl-RS" sz="2900" dirty="0" smtClean="0">
                <a:solidFill>
                  <a:srgbClr val="FF0000"/>
                </a:solidFill>
              </a:rPr>
              <a:t>Локални економски развој</a:t>
            </a:r>
            <a:r>
              <a:rPr lang="sr-Cyrl-RS" sz="2900" dirty="0" smtClean="0"/>
              <a:t> </a:t>
            </a:r>
            <a:r>
              <a:rPr lang="sr-Cyrl-RS" sz="2900" dirty="0"/>
              <a:t>код </a:t>
            </a:r>
            <a:r>
              <a:rPr lang="sr-Cyrl-RS" sz="2900" dirty="0" smtClean="0"/>
              <a:t>буџетског корисника – Општинска управа </a:t>
            </a:r>
            <a:r>
              <a:rPr lang="en-GB" sz="2900" dirty="0" smtClean="0">
                <a:solidFill>
                  <a:srgbClr val="FF0000"/>
                </a:solidFill>
              </a:rPr>
              <a:t> </a:t>
            </a:r>
            <a:r>
              <a:rPr lang="sr-Cyrl-RS" sz="2900" dirty="0"/>
              <a:t>и њихово остваривање ћемо </a:t>
            </a:r>
            <a:r>
              <a:rPr lang="sr-Cyrl-RS" sz="2900" dirty="0" smtClean="0"/>
              <a:t>пратити у оквиру мера активне политике запошљавања односно броју новозапослених жена кроз механизам финансијске подршке запошљавању, као и кроз механизме развој предузетништва.</a:t>
            </a:r>
            <a:endParaRPr lang="sr-Cyrl-RS" sz="2900" dirty="0"/>
          </a:p>
          <a:p>
            <a:pPr marL="0" indent="0" algn="just">
              <a:buNone/>
            </a:pPr>
            <a:endParaRPr lang="sr-Cyrl-R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B0A07-249F-4345-993B-6AB470060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14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Развој туризма </a:t>
            </a:r>
            <a:r>
              <a:rPr lang="sr-Cyrl-RS" sz="4200" dirty="0" smtClean="0"/>
              <a:t>код буџетског корисника – Туристичке организације у циљу повећања квалитета туристичке понуде и услуга и учешћа жена у манифестацијама које се одржавају на територији општине Богатић.</a:t>
            </a:r>
          </a:p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Пољопривредни и рурални развој </a:t>
            </a:r>
            <a:r>
              <a:rPr lang="sr-Cyrl-RS" sz="4200" dirty="0" smtClean="0"/>
              <a:t>код буџетског корисника – Општинске управе, мере подршке руралном развоју и то у циљу изградње одрживог, ефикасног и конкурентног пољопривредног сектора.</a:t>
            </a:r>
          </a:p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Предшколско васпитање </a:t>
            </a:r>
            <a:r>
              <a:rPr lang="sr-Cyrl-RS" sz="4200" dirty="0" smtClean="0"/>
              <a:t>код буџетског корисника – Предшколска установа и то кроз мере повеђања доступности предшколском образовању у мањим руралним срединама кроз отварање нових објеката.</a:t>
            </a:r>
          </a:p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Основно образовање </a:t>
            </a:r>
            <a:r>
              <a:rPr lang="sr-Cyrl-RS" sz="4200" dirty="0" smtClean="0"/>
              <a:t>код буџетског корисника – Основне школе и то кроз повећање доступности основног образовања свој деци.</a:t>
            </a:r>
          </a:p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Средње образовање </a:t>
            </a:r>
            <a:r>
              <a:rPr lang="sr-Cyrl-RS" sz="4200" dirty="0" smtClean="0"/>
              <a:t>код буџетских корисника – Средња школа и то кроз повеђање доступности средњег образовања.</a:t>
            </a:r>
          </a:p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Социјална и дечја заштита </a:t>
            </a:r>
            <a:r>
              <a:rPr lang="sr-Cyrl-RS" sz="4200" dirty="0" smtClean="0"/>
              <a:t>код буџетског корисника – Центар за социјални рад у делу осамостаљивања и оснаживања у остваривању права на запослење и права на наслеђивање.</a:t>
            </a:r>
          </a:p>
          <a:p>
            <a:pPr marL="0" indent="0">
              <a:buNone/>
            </a:pPr>
            <a:r>
              <a:rPr lang="sr-Cyrl-RS" sz="4200" dirty="0" smtClean="0">
                <a:solidFill>
                  <a:srgbClr val="FF0000"/>
                </a:solidFill>
              </a:rPr>
              <a:t>Програм: Развој културе и информисања </a:t>
            </a:r>
            <a:r>
              <a:rPr lang="sr-Cyrl-RS" sz="4200" dirty="0" smtClean="0"/>
              <a:t>код Клутурног центра као буџетског корисника, кроз повећање учешћа особа женског пола у издавачким активностима, као и у посетама културним манифестацијама, Затим, повећање учешћа дечака у дечијим ансамблима до 15. година.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039E-BC42-4751-BF68-78258FF7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sr-Cyrl-RS" sz="2400" dirty="0"/>
              <a:t>Учешће грађана у буџетском процесу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3BA4C4-5591-43AC-9E39-1CBE7329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sz="1800" dirty="0"/>
              <a:t>Процес консултација са </a:t>
            </a:r>
            <a:r>
              <a:rPr lang="sr-Cyrl-RS" sz="1800" dirty="0" smtClean="0"/>
              <a:t>грађанима, </a:t>
            </a:r>
            <a:r>
              <a:rPr lang="sr-Cyrl-RS" sz="1800" dirty="0"/>
              <a:t>односно анкетирање грађана спроводио се у периоду од </a:t>
            </a:r>
            <a:r>
              <a:rPr lang="sr-Cyrl-RS" sz="1800" dirty="0" smtClean="0"/>
              <a:t>14. до 31. </a:t>
            </a:r>
            <a:r>
              <a:rPr lang="sr-Cyrl-RS" sz="1800" dirty="0"/>
              <a:t>октобра </a:t>
            </a:r>
            <a:r>
              <a:rPr lang="sr-Cyrl-RS" sz="1800" dirty="0" smtClean="0"/>
              <a:t>2025. </a:t>
            </a:r>
            <a:r>
              <a:rPr lang="sr-Cyrl-RS" sz="1800" dirty="0"/>
              <a:t>године.</a:t>
            </a:r>
          </a:p>
          <a:p>
            <a:pPr marL="0" indent="0" algn="just">
              <a:buNone/>
            </a:pPr>
            <a:endParaRPr lang="sr-Cyrl-RS" sz="1800" dirty="0"/>
          </a:p>
          <a:p>
            <a:pPr marL="0" indent="0" algn="just">
              <a:buNone/>
            </a:pPr>
            <a:r>
              <a:rPr lang="uz-Cyrl-UZ" sz="1800" dirty="0"/>
              <a:t>Током процеса </a:t>
            </a:r>
            <a:r>
              <a:rPr lang="sr-Cyrl-RS" sz="1800" dirty="0"/>
              <a:t>консултација са грађанима </a:t>
            </a:r>
            <a:r>
              <a:rPr lang="uz-Cyrl-UZ" sz="1800" dirty="0"/>
              <a:t>коришћен</a:t>
            </a:r>
            <a:r>
              <a:rPr lang="sr-Latn-RS" sz="1800" dirty="0"/>
              <a:t> je </a:t>
            </a:r>
            <a:r>
              <a:rPr lang="sr-Cyrl-RS" sz="1800" dirty="0" smtClean="0"/>
              <a:t>упитник, </a:t>
            </a:r>
            <a:r>
              <a:rPr lang="sr-Cyrl-RS" sz="1800" dirty="0"/>
              <a:t>односно анкетни лист у оквиру којег су грађани могли да изаберу по један пројекат од понуђених </a:t>
            </a:r>
            <a:r>
              <a:rPr lang="sr-Cyrl-RS" sz="1800" dirty="0" smtClean="0"/>
              <a:t>шест </a:t>
            </a:r>
            <a:r>
              <a:rPr lang="sr-Cyrl-RS" sz="1800" dirty="0"/>
              <a:t>и то тако што би </a:t>
            </a:r>
            <a:r>
              <a:rPr lang="sr-Cyrl-RS" sz="1800" dirty="0" smtClean="0"/>
              <a:t>означили </a:t>
            </a:r>
            <a:r>
              <a:rPr lang="sr-Cyrl-RS" sz="1800" dirty="0"/>
              <a:t>пројекат првог приоритета </a:t>
            </a:r>
            <a:r>
              <a:rPr lang="sr-Cyrl-RS" sz="1800" dirty="0" smtClean="0"/>
              <a:t>и </a:t>
            </a:r>
            <a:r>
              <a:rPr lang="sr-Cyrl-RS" sz="1800" dirty="0"/>
              <a:t>пројекат </a:t>
            </a:r>
            <a:r>
              <a:rPr lang="sr-Cyrl-RS" sz="1800" dirty="0" smtClean="0"/>
              <a:t>другог </a:t>
            </a:r>
            <a:r>
              <a:rPr lang="sr-Cyrl-RS" sz="1800" dirty="0"/>
              <a:t>приоритета. </a:t>
            </a:r>
          </a:p>
          <a:p>
            <a:pPr marL="0" indent="0" algn="just">
              <a:buNone/>
            </a:pPr>
            <a:endParaRPr lang="sr-Cyrl-RS" sz="1800" dirty="0"/>
          </a:p>
          <a:p>
            <a:pPr marL="0" indent="0" algn="just">
              <a:buNone/>
            </a:pPr>
            <a:r>
              <a:rPr lang="sr-Cyrl-RS" sz="1800" dirty="0"/>
              <a:t>Поред понуђених пројеката, грађанима </a:t>
            </a:r>
            <a:r>
              <a:rPr lang="sr-Cyrl-RS" sz="1800" dirty="0" smtClean="0"/>
              <a:t>је </a:t>
            </a:r>
            <a:r>
              <a:rPr lang="sr-Cyrl-RS" sz="1800" dirty="0"/>
              <a:t>пружена могућност да предложе пројекат који је од значаја за локалну заједницу и уједно образложе свој предлог, односно укажу ко има користи од његове реализације и шта се решава његовом реализацијом.</a:t>
            </a:r>
            <a:endParaRPr lang="en-GB" sz="1800" dirty="0"/>
          </a:p>
          <a:p>
            <a:pPr marL="0" indent="0" algn="just">
              <a:buNone/>
            </a:pPr>
            <a:endParaRPr lang="sr-Cyrl-RS" sz="1800" dirty="0"/>
          </a:p>
          <a:p>
            <a:pPr marL="0" indent="0" algn="just">
              <a:buNone/>
            </a:pPr>
            <a:r>
              <a:rPr lang="sr-Cyrl-RS" sz="1800" dirty="0"/>
              <a:t>У наставку је дат приказ пројеката и опредељења грађана за приоритетне пројекте</a:t>
            </a:r>
            <a:r>
              <a:rPr lang="sr-Cyrl-RS" sz="1800" dirty="0" smtClean="0"/>
              <a:t>.</a:t>
            </a:r>
          </a:p>
          <a:p>
            <a:pPr marL="0" indent="0" algn="just">
              <a:buNone/>
            </a:pPr>
            <a:endParaRPr lang="sr-Cyrl-RS" sz="1800" dirty="0"/>
          </a:p>
          <a:p>
            <a:pPr marL="0" indent="0" algn="just">
              <a:buNone/>
            </a:pPr>
            <a:r>
              <a:rPr lang="sr-Cyrl-RS" sz="1800" dirty="0" smtClean="0"/>
              <a:t>Приликом израде Нацрта одлуке разматрани су резултати анкете, као и предлози пројеката које су предложили грађани.</a:t>
            </a:r>
            <a:endParaRPr lang="sr-Cyrl-RS" sz="1800" dirty="0"/>
          </a:p>
          <a:p>
            <a:pPr marL="0" indent="0" algn="just">
              <a:buNone/>
            </a:pPr>
            <a:endParaRPr lang="sr-Cyrl-RS" sz="1800" dirty="0"/>
          </a:p>
          <a:p>
            <a:pPr marL="0" indent="0" algn="just">
              <a:buNone/>
            </a:pPr>
            <a:r>
              <a:rPr lang="sr-Cyrl-RS" sz="1800" dirty="0"/>
              <a:t>Детаљније информације и предлоге грађана можете погледати у Извештају о спроведеној анкети који је објављен на сајту Оптштине </a:t>
            </a:r>
            <a:r>
              <a:rPr lang="sr-Cyrl-RS" sz="1800" dirty="0" smtClean="0"/>
              <a:t>Богатић у делу „Буџет“ </a:t>
            </a: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://bogatic.rs/Aktuelnosti/budzet-opstine</a:t>
            </a:r>
            <a:r>
              <a:rPr lang="en-GB" sz="1800" dirty="0" smtClean="0">
                <a:hlinkClick r:id="rId2"/>
              </a:rPr>
              <a:t>/</a:t>
            </a:r>
            <a:r>
              <a:rPr lang="sr-Cyrl-RS" sz="1800" dirty="0" smtClean="0"/>
              <a:t>   </a:t>
            </a:r>
            <a:endParaRPr lang="en-GB" sz="1800" dirty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F321FE-8229-4243-A32C-46CB27CF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B0A07-249F-4345-993B-6AB4700608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400" dirty="0"/>
              <a:t>Приоритет првог реда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661222"/>
              </p:ext>
            </p:extLst>
          </p:nvPr>
        </p:nvGraphicFramePr>
        <p:xfrm>
          <a:off x="457200" y="1105934"/>
          <a:ext cx="82296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  <a:gridCol w="2098576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Буџетски приоритет првог реда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% гласова од укупног броја попуњених упитника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Изградња и опремање објеката за водоснабдевање за насељена места Црна Бара, Баново Поље, Салаш Црнобарски, Глоговац и Совљак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29%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Изградња канализационе мреже кроз финансирање из буџета Републике Србије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45%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Изградња тротоара уз прометне саобраћајнице у насељеним местима општине Богатић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4%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Израда пројектно – техничке документације за проширење водовода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6%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Санирање привремених и дивљих депонија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14%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Пројектовање и извођење радова на уређењу улица и проширењу паркинг зоне за насељено место Богатић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dirty="0" smtClean="0"/>
                        <a:t>УКУПНО: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87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Cyrl-RS" sz="2400" dirty="0"/>
              <a:t>Приоритет првог реда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78445"/>
              </p:ext>
            </p:extLst>
          </p:nvPr>
        </p:nvGraphicFramePr>
        <p:xfrm>
          <a:off x="457200" y="1105934"/>
          <a:ext cx="82296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  <a:gridCol w="2098576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Буџетски приоритет другог реда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600" dirty="0" smtClean="0"/>
                        <a:t>% гласова од укупног броја попуњених упитника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Изградња и опремање објеката за водоснабдевање за насељена места Црна Бара, Баново Поље, Салаш Црнобарски, Глоговац и Совљак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31%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Изградња канализационе мреже кроз финансирање из буџета Републике Србије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18%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Изградња тротоара уз прометне саобраћајнице у насељеним местима општине Богатић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10%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Израда пројектно – техничке документације за проширење водовода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9%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Санирање привремених и дивљих депонија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12%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Пројектовање и извођење радова на уређењу улица и проширењу паркинг зоне за насељено место Богатић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600" dirty="0" smtClean="0"/>
                        <a:t>20%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sr-Cyrl-RS" dirty="0" smtClean="0"/>
                        <a:t>УКУПНО: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411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/>
              <a:t>На крају желимо да Вам се захвалимо што сте издвојили време за читање ове презентације буџета. </a:t>
            </a:r>
            <a:endParaRPr lang="sr-Cyrl-RS" sz="2000" dirty="0" smtClean="0"/>
          </a:p>
          <a:p>
            <a:pPr marL="0" indent="0" algn="just">
              <a:buNone/>
            </a:pPr>
            <a:endParaRPr lang="sr-Cyrl-RS" sz="2000" dirty="0"/>
          </a:p>
          <a:p>
            <a:pPr marL="0" indent="0" algn="just">
              <a:buNone/>
            </a:pPr>
            <a:r>
              <a:rPr lang="sr-Cyrl-RS" sz="2000" dirty="0" smtClean="0"/>
              <a:t>Уколико сте заинтересовани да сагледате у целини Нацрт Одлуке о буџету општине Богатић</a:t>
            </a:r>
            <a:r>
              <a:rPr lang="sr-Cyrl-RS" sz="2000" dirty="0" smtClean="0">
                <a:solidFill>
                  <a:srgbClr val="FF0000"/>
                </a:solidFill>
              </a:rPr>
              <a:t> </a:t>
            </a:r>
            <a:r>
              <a:rPr lang="sr-Cyrl-RS" sz="2000" dirty="0" smtClean="0"/>
              <a:t>за 2026. годину, исти можете преузети на следећем линку интернет странице општинске управе Богатић: </a:t>
            </a:r>
          </a:p>
          <a:p>
            <a:pPr marL="0" indent="0" algn="just">
              <a:buNone/>
            </a:pPr>
            <a:r>
              <a:rPr lang="en-GB" sz="2000" dirty="0">
                <a:hlinkClick r:id="rId2"/>
              </a:rPr>
              <a:t>https://bogatic.rs/Aktuelnosti/budzet-opstine/</a:t>
            </a:r>
            <a:r>
              <a:rPr lang="sr-Cyrl-RS" sz="2000" dirty="0"/>
              <a:t>   </a:t>
            </a:r>
            <a:endParaRPr lang="en-GB" sz="2000" dirty="0"/>
          </a:p>
          <a:p>
            <a:pPr marL="0" indent="0" algn="just">
              <a:buNone/>
            </a:pPr>
            <a:endParaRPr lang="sr-Cyrl-RS" sz="2000" dirty="0" smtClean="0"/>
          </a:p>
          <a:p>
            <a:pPr marL="0" indent="0" algn="just">
              <a:buNone/>
            </a:pPr>
            <a:r>
              <a:rPr lang="sr-Cyrl-RS" sz="2000" dirty="0" smtClean="0"/>
              <a:t>Такође</a:t>
            </a:r>
            <a:r>
              <a:rPr lang="sr-Cyrl-RS" sz="2000" dirty="0"/>
              <a:t>, позивамо Вас да учествујете у јавној расправи и доставите своје коментаре на Нацрт одлуке о буџету за </a:t>
            </a:r>
            <a:r>
              <a:rPr lang="sr-Cyrl-RS" sz="2000" dirty="0" smtClean="0"/>
              <a:t>2026. годину.</a:t>
            </a:r>
            <a:endParaRPr lang="sr-Cyrl-RS" sz="2000" dirty="0"/>
          </a:p>
          <a:p>
            <a:pPr marL="0" indent="0" algn="ctr">
              <a:buNone/>
            </a:pPr>
            <a:r>
              <a:rPr lang="sr-Cyrl-RS" sz="2000" dirty="0" smtClean="0"/>
              <a:t>Хвала!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0634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64" y="620688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600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/>
              <a:t>Како настаје буџет града</a:t>
            </a:r>
            <a:r>
              <a:rPr lang="en-US" sz="1600" dirty="0"/>
              <a:t>?</a:t>
            </a:r>
            <a:endParaRPr lang="sr-Cyrl-R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600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600" dirty="0"/>
              <a:t>Ко учествује у буџетском процесу</a:t>
            </a:r>
            <a:r>
              <a:rPr lang="en-US" sz="1600" dirty="0"/>
              <a:t>?</a:t>
            </a:r>
            <a:endParaRPr lang="sr-Cyrl-RS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600" dirty="0"/>
              <a:t>На основу чега се доноси буџет</a:t>
            </a:r>
            <a:r>
              <a:rPr lang="en-US" sz="1600" dirty="0"/>
              <a:t>?</a:t>
            </a:r>
            <a:endParaRPr lang="sr-Cyrl-RS" sz="1600" dirty="0"/>
          </a:p>
          <a:p>
            <a:pPr marL="342900" indent="-342900">
              <a:buFont typeface="+mj-lt"/>
              <a:buAutoNum type="arabicPeriod"/>
            </a:pPr>
            <a:r>
              <a:rPr lang="sr-Cyrl-RS" sz="1600" dirty="0"/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Структура планираних прихода и примања за </a:t>
            </a:r>
            <a:r>
              <a:rPr lang="sr-Cyrl-RS" sz="1600" dirty="0" smtClean="0"/>
              <a:t>20</a:t>
            </a:r>
            <a:r>
              <a:rPr lang="sr-Latn-RS" sz="1600" dirty="0" smtClean="0"/>
              <a:t>2</a:t>
            </a:r>
            <a:r>
              <a:rPr lang="sr-Cyrl-RS" sz="1600" dirty="0" smtClean="0"/>
              <a:t>6. </a:t>
            </a:r>
            <a:r>
              <a:rPr lang="sr-Cyrl-RS" sz="1600" dirty="0"/>
              <a:t>годину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Шта се променило у односу на </a:t>
            </a:r>
            <a:r>
              <a:rPr lang="sr-Cyrl-RS" sz="1600" dirty="0" smtClean="0"/>
              <a:t>20</a:t>
            </a:r>
            <a:r>
              <a:rPr lang="sr-Latn-RS" sz="1600" dirty="0" smtClean="0"/>
              <a:t>2</a:t>
            </a:r>
            <a:r>
              <a:rPr lang="sr-Cyrl-RS" sz="1600" dirty="0" smtClean="0"/>
              <a:t>5. </a:t>
            </a:r>
            <a:r>
              <a:rPr lang="sr-Cyrl-RS" sz="1600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/>
              <a:t>На шта се троше јавна средства</a:t>
            </a:r>
            <a:r>
              <a:rPr lang="en-US" sz="1600" dirty="0"/>
              <a:t>?</a:t>
            </a:r>
            <a:endParaRPr lang="sr-Cyrl-R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Шта су расходи и издаци буџета?</a:t>
            </a:r>
            <a:endParaRPr lang="sr-Cyrl-R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Структура планираних расхода и издатака за </a:t>
            </a:r>
            <a:r>
              <a:rPr lang="sr-Cyrl-RS" sz="1600" dirty="0" smtClean="0"/>
              <a:t>20</a:t>
            </a:r>
            <a:r>
              <a:rPr lang="sr-Latn-RS" sz="1600" dirty="0" smtClean="0"/>
              <a:t>2</a:t>
            </a:r>
            <a:r>
              <a:rPr lang="sr-Cyrl-RS" sz="1600" dirty="0" smtClean="0"/>
              <a:t>6. </a:t>
            </a:r>
            <a:r>
              <a:rPr lang="sr-Cyrl-RS" sz="1600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Шта се променило у односу на </a:t>
            </a:r>
            <a:r>
              <a:rPr lang="sr-Cyrl-RS" sz="1600" dirty="0" smtClean="0"/>
              <a:t>20</a:t>
            </a:r>
            <a:r>
              <a:rPr lang="sr-Latn-RS" sz="1600" dirty="0" smtClean="0"/>
              <a:t>2</a:t>
            </a:r>
            <a:r>
              <a:rPr lang="sr-Cyrl-RS" sz="1600" dirty="0" smtClean="0"/>
              <a:t>5. </a:t>
            </a:r>
            <a:r>
              <a:rPr lang="sr-Cyrl-RS" sz="1600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/>
              <a:t>Најважнији пројекти</a:t>
            </a:r>
            <a:r>
              <a:rPr lang="sr-Latn-RS" sz="1600" dirty="0"/>
              <a:t> </a:t>
            </a:r>
            <a:r>
              <a:rPr lang="sr-Cyrl-RS" sz="1600" dirty="0"/>
              <a:t>од интереса за локалну </a:t>
            </a:r>
            <a:r>
              <a:rPr lang="sr-Cyrl-RS" sz="1600" dirty="0" smtClean="0"/>
              <a:t>заједницу 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 smtClean="0"/>
              <a:t>Родно одговорно буџетирање </a:t>
            </a:r>
            <a:endParaRPr lang="sr-Cyrl-R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 smtClean="0"/>
              <a:t>Програми у оквиру којих су одређени родни циљеви и индикатори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 smtClean="0"/>
              <a:t>Учешће грађана у буџетском процесу и резултати анкете</a:t>
            </a:r>
          </a:p>
          <a:p>
            <a:endParaRPr lang="sr-Cyrl-RS" sz="16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en-US" dirty="0" smtClean="0"/>
              <a:t>Основн</a:t>
            </a:r>
            <a:r>
              <a:rPr lang="sr-Cyrl-RS" dirty="0" smtClean="0"/>
              <a:t>а сврха </a:t>
            </a:r>
            <a:r>
              <a:rPr lang="en-US" dirty="0" err="1"/>
              <a:t>документа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пред</a:t>
            </a:r>
            <a:r>
              <a:rPr lang="en-US" dirty="0"/>
              <a:t> </a:t>
            </a:r>
            <a:r>
              <a:rPr lang="en-US" dirty="0" err="1"/>
              <a:t>вама</a:t>
            </a:r>
            <a:r>
              <a:rPr lang="en-US" dirty="0"/>
              <a:t> </a:t>
            </a:r>
            <a:r>
              <a:rPr lang="en-US" dirty="0" err="1"/>
              <a:t>јесте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једноставнији</a:t>
            </a:r>
            <a:r>
              <a:rPr lang="en-US" dirty="0"/>
              <a:t> и </a:t>
            </a:r>
            <a:r>
              <a:rPr lang="en-US" dirty="0" err="1"/>
              <a:t>разумљивији</a:t>
            </a:r>
            <a:r>
              <a:rPr lang="en-US" dirty="0"/>
              <a:t> </a:t>
            </a:r>
            <a:r>
              <a:rPr lang="en-US" dirty="0" err="1"/>
              <a:t>начин</a:t>
            </a:r>
            <a:r>
              <a:rPr lang="en-US" dirty="0"/>
              <a:t> </a:t>
            </a:r>
            <a:r>
              <a:rPr lang="en-US" dirty="0" err="1"/>
              <a:t>објасни</a:t>
            </a:r>
            <a:r>
              <a:rPr lang="en-US" dirty="0"/>
              <a:t> у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сврхе</a:t>
            </a:r>
            <a:r>
              <a:rPr lang="en-US" dirty="0"/>
              <a:t> </a:t>
            </a:r>
            <a:r>
              <a:rPr lang="en-US" dirty="0" err="1"/>
              <a:t>су</a:t>
            </a:r>
            <a:r>
              <a:rPr lang="en-US" dirty="0"/>
              <a:t> </a:t>
            </a:r>
            <a:r>
              <a:rPr lang="en-US" dirty="0" err="1"/>
              <a:t>јавни</a:t>
            </a:r>
            <a:r>
              <a:rPr lang="en-US" dirty="0"/>
              <a:t> </a:t>
            </a:r>
            <a:r>
              <a:rPr lang="en-US" dirty="0" err="1"/>
              <a:t>ресурси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202</a:t>
            </a:r>
            <a:r>
              <a:rPr lang="sr-Cyrl-RS" dirty="0"/>
              <a:t>6</a:t>
            </a:r>
            <a:r>
              <a:rPr lang="en-US" dirty="0"/>
              <a:t>. </a:t>
            </a:r>
            <a:r>
              <a:rPr lang="en-US" dirty="0" err="1"/>
              <a:t>годину</a:t>
            </a:r>
            <a:r>
              <a:rPr lang="en-US" dirty="0"/>
              <a:t> </a:t>
            </a:r>
            <a:r>
              <a:rPr lang="en-US" dirty="0" err="1"/>
              <a:t>планирани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задовољиле</a:t>
            </a:r>
            <a:r>
              <a:rPr lang="en-US" dirty="0"/>
              <a:t> </a:t>
            </a:r>
            <a:r>
              <a:rPr lang="en-US" dirty="0" err="1"/>
              <a:t>потребе</a:t>
            </a:r>
            <a:r>
              <a:rPr lang="en-US" dirty="0"/>
              <a:t> </a:t>
            </a:r>
            <a:r>
              <a:rPr lang="en-US" dirty="0" err="1"/>
              <a:t>грађана</a:t>
            </a:r>
            <a:r>
              <a:rPr lang="en-US" dirty="0"/>
              <a:t>.</a:t>
            </a:r>
          </a:p>
          <a:p>
            <a:pPr algn="just"/>
            <a:endParaRPr lang="sr-Cyrl-RS" dirty="0"/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</a:t>
            </a:r>
            <a:r>
              <a:rPr lang="sr-Cyrl-RS" dirty="0" smtClean="0"/>
              <a:t>Нацрта одлуке </a:t>
            </a:r>
            <a:r>
              <a:rPr lang="sr-Cyrl-RS" dirty="0"/>
              <a:t>о буџету општине</a:t>
            </a:r>
            <a:r>
              <a:rPr lang="sr-Latn-RS" dirty="0"/>
              <a:t> </a:t>
            </a:r>
            <a:r>
              <a:rPr lang="sr-Cyrl-RS" dirty="0"/>
              <a:t>Богатић за </a:t>
            </a:r>
            <a:r>
              <a:rPr lang="sr-Cyrl-RS" dirty="0" smtClean="0"/>
              <a:t>2026.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Богатића у заједничком постављању циљева, дефинисању приоритета и планирању развоја нашег града.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/>
              <a:t>Милан Дамњановић</a:t>
            </a:r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99299"/>
              </p:ext>
            </p:extLst>
          </p:nvPr>
        </p:nvGraphicFramePr>
        <p:xfrm>
          <a:off x="107505" y="381001"/>
          <a:ext cx="8928992" cy="640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6031">
                <a:tc>
                  <a:txBody>
                    <a:bodyPr/>
                    <a:lstStyle/>
                    <a:p>
                      <a:r>
                        <a:rPr lang="sr-Cyrl-RS" sz="1800" dirty="0"/>
                        <a:t>Директни буџетски корисници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6173">
                <a:tc>
                  <a:txBody>
                    <a:bodyPr/>
                    <a:lstStyle/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Скупштина општине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Председник општине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Општинско веће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Општинска управа </a:t>
                      </a:r>
                    </a:p>
                    <a:p>
                      <a:pPr marL="342900" indent="-342900" algn="just" defTabSz="2095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Општинско јавно правобранилаштво</a:t>
                      </a:r>
                      <a:endParaRPr lang="sr-Cyrl-RS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031">
                <a:tc>
                  <a:txBody>
                    <a:bodyPr/>
                    <a:lstStyle/>
                    <a:p>
                      <a:r>
                        <a:rPr lang="sr-Cyrl-R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Индиректни буџетски корисници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9188"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Народна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библиотека «Јанко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Веселиновић»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Туристичка организација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општине Богатић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Културно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– образовни центар</a:t>
                      </a: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	</a:t>
                      </a:r>
                      <a:endParaRPr lang="sr-Latn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Предшколска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установа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«Слава Ковић»</a:t>
                      </a:r>
                      <a:r>
                        <a:rPr lang="sr-Latn-R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sr-Latn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Месне заједнице</a:t>
                      </a:r>
                      <a:r>
                        <a:rPr lang="sr-Latn-R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770">
                <a:tc>
                  <a:txBody>
                    <a:bodyPr/>
                    <a:lstStyle/>
                    <a:p>
                      <a:r>
                        <a:rPr lang="ru-RU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Остали корисници буџетских средстава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6165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Центар </a:t>
                      </a:r>
                      <a:r>
                        <a:rPr lang="ru-RU" altLang="en-US" sz="1400" dirty="0">
                          <a:latin typeface="+mn-lt"/>
                          <a:cs typeface="Calibri" panose="020F0502020204030204" pitchFamily="34" charset="0"/>
                        </a:rPr>
                        <a:t>за социјални 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рад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«Богатић»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sr-Cyrl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sr-Cyrl-RS" altLang="en-US" sz="1400" dirty="0">
                          <a:latin typeface="+mn-lt"/>
                          <a:cs typeface="Calibri" panose="020F0502020204030204" pitchFamily="34" charset="0"/>
                        </a:rPr>
                        <a:t>Дом здравља </a:t>
                      </a:r>
                      <a:r>
                        <a:rPr lang="sr-Cyrl-R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Богатић</a:t>
                      </a:r>
                      <a:endParaRPr lang="sr-Latn-R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Шест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матичних</a:t>
                      </a: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школа основног образовања</a:t>
                      </a:r>
                      <a:endParaRPr lang="en-US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Мачванска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средња школа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Удружења</a:t>
                      </a:r>
                      <a:r>
                        <a:rPr lang="ru-RU" altLang="en-US" sz="1400" baseline="0" dirty="0" smtClean="0">
                          <a:latin typeface="+mn-lt"/>
                          <a:cs typeface="Calibri" panose="020F0502020204030204" pitchFamily="34" charset="0"/>
                        </a:rPr>
                        <a:t> грађана</a:t>
                      </a:r>
                      <a:r>
                        <a:rPr lang="en-US" altLang="en-US" sz="1400" dirty="0" smtClean="0"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ru-RU" altLang="en-US" sz="14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914849" cy="625474"/>
          </a:xfrm>
        </p:spPr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0384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124744"/>
            <a:ext cx="849268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Богатић </a:t>
            </a:r>
            <a:r>
              <a:rPr lang="sr-Cyrl-RS" sz="1700" dirty="0"/>
              <a:t>најважнијег документа</a:t>
            </a:r>
            <a:r>
              <a:rPr lang="sr-Cyrl-RS" sz="1700" dirty="0" smtClean="0"/>
              <a:t>, органи општине се руководе </a:t>
            </a:r>
            <a:r>
              <a:rPr lang="sr-Cyrl-RS" sz="1700" dirty="0"/>
              <a:t>законским оквиром и прописима,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Треба имати у виду да је реалност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745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17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планирани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/>
              <a:t>општине </a:t>
            </a:r>
            <a:r>
              <a:rPr lang="sr-Cyrl-RS" sz="1600" dirty="0" smtClean="0"/>
              <a:t>Богатић </a:t>
            </a:r>
            <a:r>
              <a:rPr lang="sr-Cyrl-RS" sz="1600" dirty="0"/>
              <a:t>за </a:t>
            </a:r>
            <a:r>
              <a:rPr lang="sr-Cyrl-RS" sz="1600" dirty="0" smtClean="0"/>
              <a:t>2026. </a:t>
            </a:r>
            <a:r>
              <a:rPr lang="sr-Cyrl-RS" sz="16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600" dirty="0"/>
              <a:t>Нацртом </a:t>
            </a:r>
            <a:r>
              <a:rPr lang="sr-Cyrl-RS" sz="1600" dirty="0" smtClean="0"/>
              <a:t>одлуке </a:t>
            </a:r>
            <a:r>
              <a:rPr lang="sr-Cyrl-RS" sz="1600" dirty="0"/>
              <a:t>о буџету општине </a:t>
            </a:r>
            <a:r>
              <a:rPr lang="sr-Cyrl-RS" sz="1600" dirty="0" smtClean="0"/>
              <a:t>Богатић </a:t>
            </a:r>
            <a:r>
              <a:rPr lang="sr-Cyrl-RS" sz="1600" dirty="0"/>
              <a:t>за </a:t>
            </a:r>
            <a:r>
              <a:rPr lang="sr-Cyrl-RS" sz="1600" dirty="0" smtClean="0"/>
              <a:t>2026. </a:t>
            </a:r>
            <a:r>
              <a:rPr lang="sr-Cyrl-RS" sz="1600" dirty="0"/>
              <a:t>годину планирана су средства из буџета општине у износу од</a:t>
            </a:r>
            <a:r>
              <a:rPr lang="en-GB" sz="1600" dirty="0"/>
              <a:t> </a:t>
            </a:r>
            <a:r>
              <a:rPr lang="en-GB" sz="1600" dirty="0" smtClean="0"/>
              <a:t>1.0</a:t>
            </a:r>
            <a:r>
              <a:rPr lang="sr-Cyrl-RS" sz="1600" dirty="0" smtClean="0"/>
              <a:t>70</a:t>
            </a:r>
            <a:r>
              <a:rPr lang="en-GB" sz="1600" dirty="0" smtClean="0"/>
              <a:t>.</a:t>
            </a:r>
            <a:r>
              <a:rPr lang="sr-Cyrl-RS" sz="1600" dirty="0" smtClean="0"/>
              <a:t>007</a:t>
            </a:r>
            <a:r>
              <a:rPr lang="en-GB" sz="1600" dirty="0" smtClean="0"/>
              <a:t>.</a:t>
            </a:r>
            <a:r>
              <a:rPr lang="sr-Cyrl-RS" sz="1600" dirty="0" smtClean="0"/>
              <a:t>0</a:t>
            </a:r>
            <a:r>
              <a:rPr lang="en-GB" sz="1600" dirty="0" smtClean="0"/>
              <a:t>00</a:t>
            </a:r>
            <a:r>
              <a:rPr lang="sr-Cyrl-RS" sz="1600" dirty="0" smtClean="0"/>
              <a:t> динара</a:t>
            </a:r>
            <a:r>
              <a:rPr lang="sr-Latn-RS" sz="1600" dirty="0" smtClean="0"/>
              <a:t>,</a:t>
            </a:r>
            <a:r>
              <a:rPr lang="sr-Cyrl-RS" sz="1600" dirty="0"/>
              <a:t> пренета средства из ранијих година износе </a:t>
            </a:r>
            <a:r>
              <a:rPr lang="sr-Cyrl-RS" sz="1600" dirty="0" smtClean="0"/>
              <a:t>31.470.220 динара, док</a:t>
            </a:r>
            <a:r>
              <a:rPr lang="sr-Latn-RS" sz="1600" dirty="0" smtClean="0"/>
              <a:t> </a:t>
            </a:r>
            <a:r>
              <a:rPr lang="sr-Cyrl-RS" sz="1600" dirty="0"/>
              <a:t>средства из осталих </a:t>
            </a:r>
            <a:r>
              <a:rPr lang="sr-Cyrl-RS" sz="1600" dirty="0" smtClean="0"/>
              <a:t>извора износе 27.950.000 динара</a:t>
            </a:r>
            <a:r>
              <a:rPr lang="sr-Cyrl-RS" sz="1600" dirty="0"/>
              <a:t>.</a:t>
            </a:r>
            <a:r>
              <a:rPr lang="sr-Cyrl-RS" sz="1600" dirty="0" smtClean="0"/>
              <a:t> </a:t>
            </a:r>
            <a:endParaRPr lang="sr-Cyrl-R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1544501"/>
              </p:ext>
            </p:extLst>
          </p:nvPr>
        </p:nvGraphicFramePr>
        <p:xfrm>
          <a:off x="571472" y="4365104"/>
          <a:ext cx="8115328" cy="183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988840"/>
            <a:ext cx="1047312" cy="7250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728998"/>
            <a:ext cx="1633564" cy="15005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805430" y="2023152"/>
            <a:ext cx="497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 </a:t>
            </a:r>
            <a:r>
              <a:rPr lang="sr-Cyrl-RS" sz="3200" b="1" dirty="0" smtClean="0"/>
              <a:t>1.</a:t>
            </a:r>
            <a:r>
              <a:rPr lang="en-GB" sz="3200" b="1" dirty="0" smtClean="0"/>
              <a:t>129</a:t>
            </a:r>
            <a:r>
              <a:rPr lang="sr-Cyrl-RS" sz="3200" b="1" dirty="0" smtClean="0"/>
              <a:t>.</a:t>
            </a:r>
            <a:r>
              <a:rPr lang="en-GB" sz="3200" b="1" dirty="0" smtClean="0"/>
              <a:t>427</a:t>
            </a:r>
            <a:r>
              <a:rPr lang="sr-Cyrl-RS" sz="3200" b="1" dirty="0" smtClean="0"/>
              <a:t>.</a:t>
            </a:r>
            <a:r>
              <a:rPr lang="en-GB" sz="3200" b="1" dirty="0" smtClean="0"/>
              <a:t>22</a:t>
            </a:r>
            <a:r>
              <a:rPr lang="sr-Cyrl-RS" sz="3200" b="1" dirty="0" smtClean="0"/>
              <a:t>0 </a:t>
            </a:r>
            <a:r>
              <a:rPr lang="sr-Cyrl-RS" sz="3200" b="1" dirty="0"/>
              <a:t>динара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</TotalTime>
  <Words>2882</Words>
  <Application>Microsoft Office PowerPoint</Application>
  <PresentationFormat>On-screen Show (4:3)</PresentationFormat>
  <Paragraphs>460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Rod</vt:lpstr>
      <vt:lpstr>Times New Roman</vt:lpstr>
      <vt:lpstr>Wingdings</vt:lpstr>
      <vt:lpstr>Custom Design</vt:lpstr>
      <vt:lpstr>Општина Богатић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 и примања за 2026. годину</vt:lpstr>
      <vt:lpstr>PowerPoint Presentation</vt:lpstr>
      <vt:lpstr>Које промене у буџету се очекују у односу на текућу 2025. годину?</vt:lpstr>
      <vt:lpstr>На шта се троше јавна средства?</vt:lpstr>
      <vt:lpstr>PowerPoint Presentation</vt:lpstr>
      <vt:lpstr>Структура пројектованих расхода и издатака буџета за 2026. годину</vt:lpstr>
      <vt:lpstr>PowerPoint Presentation</vt:lpstr>
      <vt:lpstr>Које промене у буџету се очекују у односу на текућу 2025. годину?</vt:lpstr>
      <vt:lpstr>Планирани расходи буџета по програмима</vt:lpstr>
      <vt:lpstr>Структура планираних расхода по буџетским програмима у процентима</vt:lpstr>
      <vt:lpstr>Планирани расходи буџета по буџетским корисницима</vt:lpstr>
      <vt:lpstr>Најважнији планирани капитални пројекти</vt:lpstr>
      <vt:lpstr>Најважнији пројекти од интереса за локалну заједницу</vt:lpstr>
      <vt:lpstr>Ка равноправнијoj општини - Родно одговорно буџетирање</vt:lpstr>
      <vt:lpstr>PowerPoint Presentation</vt:lpstr>
      <vt:lpstr>Учешће грађана у буџетском процесу</vt:lpstr>
      <vt:lpstr>Приоритет првог реда</vt:lpstr>
      <vt:lpstr>Приоритет првог реда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User</cp:lastModifiedBy>
  <cp:revision>584</cp:revision>
  <cp:lastPrinted>2024-10-31T10:00:41Z</cp:lastPrinted>
  <dcterms:created xsi:type="dcterms:W3CDTF">2006-08-16T00:00:00Z</dcterms:created>
  <dcterms:modified xsi:type="dcterms:W3CDTF">2025-11-28T12:50:42Z</dcterms:modified>
</cp:coreProperties>
</file>